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bookmarkIdSeed="2">
  <p:sldMasterIdLst>
    <p:sldMasterId id="2147483648" r:id="rId1"/>
  </p:sldMasterIdLst>
  <p:notesMasterIdLst>
    <p:notesMasterId r:id="rId8"/>
  </p:notesMasterIdLst>
  <p:handoutMasterIdLst>
    <p:handoutMasterId r:id="rId9"/>
  </p:handoutMasterIdLst>
  <p:sldIdLst>
    <p:sldId id="264" r:id="rId2"/>
    <p:sldId id="266" r:id="rId3"/>
    <p:sldId id="273" r:id="rId4"/>
    <p:sldId id="275" r:id="rId5"/>
    <p:sldId id="274" r:id="rId6"/>
    <p:sldId id="270" r:id="rId7"/>
  </p:sldIdLst>
  <p:sldSz cx="7772400" cy="10058400"/>
  <p:notesSz cx="7315200" cy="96012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u Mai Anh" initials="VMA" lastIdx="1" clrIdx="0">
    <p:extLst>
      <p:ext uri="{19B8F6BF-5375-455C-9EA6-DF929625EA0E}">
        <p15:presenceInfo xmlns:p15="http://schemas.microsoft.com/office/powerpoint/2012/main" userId="S-1-5-21-625149440-1229273681-307134968-106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1D88"/>
    <a:srgbClr val="4C2D91"/>
    <a:srgbClr val="FF9900"/>
    <a:srgbClr val="D53D96"/>
    <a:srgbClr val="FFCC00"/>
    <a:srgbClr val="000000"/>
    <a:srgbClr val="4C2683"/>
    <a:srgbClr val="4C30CC"/>
    <a:srgbClr val="E6E8ED"/>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07" autoAdjust="0"/>
    <p:restoredTop sz="92459" autoAdjust="0"/>
  </p:normalViewPr>
  <p:slideViewPr>
    <p:cSldViewPr>
      <p:cViewPr>
        <p:scale>
          <a:sx n="107" d="100"/>
          <a:sy n="107" d="100"/>
        </p:scale>
        <p:origin x="1123" y="-274"/>
      </p:cViewPr>
      <p:guideLst>
        <p:guide orient="horz" pos="2880"/>
        <p:guide pos="2160"/>
      </p:guideLst>
    </p:cSldViewPr>
  </p:slideViewPr>
  <p:outlineViewPr>
    <p:cViewPr>
      <p:scale>
        <a:sx n="20" d="100"/>
        <a:sy n="20"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63" d="100"/>
          <a:sy n="63"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E:\Chart%20top%20c&#7893;%20phi&#7871;u%20&#7843;nh%20h&#432;&#7903;ng%20-%20BC%20tu&#7847;n.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khanhdq\Documents\File%20l&#224;m%20daily\Chart%20di&#7877;n%20bi&#7871;n%20ng&#224;nh%20-%20BC%20Daily.xlsm"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hanhdq\Documents\khanh\document\File%20l&#224;m%20daily\Chart%20n&#432;&#7899;c%20ngo&#224;i%20giao%20d&#7883;ch%20-%20BC%20ng&#224;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khanhdq\Documents\khanh\document\File%20l&#224;m%20daily\Chart%20t&#7921;%20doanh%20giao%20d&#7883;ch%20-%20BC%20ng&#224;y.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Sheet1!$L$1</c:f>
              <c:strCache>
                <c:ptCount val="1"/>
                <c:pt idx="0">
                  <c:v>Điểm ảnh hưởng*▼</c:v>
                </c:pt>
              </c:strCache>
            </c:strRef>
          </c:tx>
          <c:spPr>
            <a:solidFill>
              <a:srgbClr val="7030A0"/>
            </a:solidFill>
            <a:ln>
              <a:noFill/>
            </a:ln>
            <a:effectLst/>
          </c:spPr>
          <c:invertIfNegative val="0"/>
          <c:dPt>
            <c:idx val="1"/>
            <c:invertIfNegative val="0"/>
            <c:bubble3D val="0"/>
            <c:spPr>
              <a:solidFill>
                <a:srgbClr val="7030A0"/>
              </a:solidFill>
              <a:ln>
                <a:noFill/>
              </a:ln>
              <a:effectLst/>
            </c:spPr>
            <c:extLst>
              <c:ext xmlns:c16="http://schemas.microsoft.com/office/drawing/2014/chart" uri="{C3380CC4-5D6E-409C-BE32-E72D297353CC}">
                <c16:uniqueId val="{00000001-97D3-4497-AF48-D8D6CBCD52F8}"/>
              </c:ext>
            </c:extLst>
          </c:dPt>
          <c:dPt>
            <c:idx val="4"/>
            <c:invertIfNegative val="0"/>
            <c:bubble3D val="0"/>
            <c:spPr>
              <a:solidFill>
                <a:srgbClr val="7030A0"/>
              </a:solidFill>
              <a:ln>
                <a:noFill/>
              </a:ln>
              <a:effectLst/>
            </c:spPr>
            <c:extLst>
              <c:ext xmlns:c16="http://schemas.microsoft.com/office/drawing/2014/chart" uri="{C3380CC4-5D6E-409C-BE32-E72D297353CC}">
                <c16:uniqueId val="{00000003-97D3-4497-AF48-D8D6CBCD52F8}"/>
              </c:ext>
            </c:extLst>
          </c:dPt>
          <c:dPt>
            <c:idx val="5"/>
            <c:invertIfNegative val="0"/>
            <c:bubble3D val="0"/>
            <c:spPr>
              <a:solidFill>
                <a:srgbClr val="D53D96"/>
              </a:solidFill>
              <a:ln>
                <a:noFill/>
              </a:ln>
              <a:effectLst/>
            </c:spPr>
            <c:extLst>
              <c:ext xmlns:c16="http://schemas.microsoft.com/office/drawing/2014/chart" uri="{C3380CC4-5D6E-409C-BE32-E72D297353CC}">
                <c16:uniqueId val="{00000005-97D3-4497-AF48-D8D6CBCD52F8}"/>
              </c:ext>
            </c:extLst>
          </c:dPt>
          <c:dPt>
            <c:idx val="6"/>
            <c:invertIfNegative val="0"/>
            <c:bubble3D val="0"/>
            <c:spPr>
              <a:solidFill>
                <a:srgbClr val="D53D96"/>
              </a:solidFill>
              <a:ln>
                <a:noFill/>
              </a:ln>
              <a:effectLst/>
            </c:spPr>
            <c:extLst>
              <c:ext xmlns:c16="http://schemas.microsoft.com/office/drawing/2014/chart" uri="{C3380CC4-5D6E-409C-BE32-E72D297353CC}">
                <c16:uniqueId val="{00000007-97D3-4497-AF48-D8D6CBCD52F8}"/>
              </c:ext>
            </c:extLst>
          </c:dPt>
          <c:dPt>
            <c:idx val="7"/>
            <c:invertIfNegative val="0"/>
            <c:bubble3D val="0"/>
            <c:spPr>
              <a:solidFill>
                <a:srgbClr val="D53D96"/>
              </a:solidFill>
              <a:ln>
                <a:noFill/>
              </a:ln>
              <a:effectLst/>
            </c:spPr>
            <c:extLst>
              <c:ext xmlns:c16="http://schemas.microsoft.com/office/drawing/2014/chart" uri="{C3380CC4-5D6E-409C-BE32-E72D297353CC}">
                <c16:uniqueId val="{00000009-97D3-4497-AF48-D8D6CBCD52F8}"/>
              </c:ext>
            </c:extLst>
          </c:dPt>
          <c:dPt>
            <c:idx val="8"/>
            <c:invertIfNegative val="0"/>
            <c:bubble3D val="0"/>
            <c:spPr>
              <a:solidFill>
                <a:srgbClr val="D53D96"/>
              </a:solidFill>
              <a:ln>
                <a:noFill/>
              </a:ln>
              <a:effectLst/>
            </c:spPr>
            <c:extLst>
              <c:ext xmlns:c16="http://schemas.microsoft.com/office/drawing/2014/chart" uri="{C3380CC4-5D6E-409C-BE32-E72D297353CC}">
                <c16:uniqueId val="{0000000B-97D3-4497-AF48-D8D6CBCD52F8}"/>
              </c:ext>
            </c:extLst>
          </c:dPt>
          <c:dPt>
            <c:idx val="9"/>
            <c:invertIfNegative val="0"/>
            <c:bubble3D val="0"/>
            <c:spPr>
              <a:solidFill>
                <a:srgbClr val="D53D96"/>
              </a:solidFill>
              <a:ln>
                <a:noFill/>
              </a:ln>
              <a:effectLst/>
            </c:spPr>
            <c:extLst>
              <c:ext xmlns:c16="http://schemas.microsoft.com/office/drawing/2014/chart" uri="{C3380CC4-5D6E-409C-BE32-E72D297353CC}">
                <c16:uniqueId val="{0000000D-97D3-4497-AF48-D8D6CBCD52F8}"/>
              </c:ext>
            </c:extLst>
          </c:dPt>
          <c:dLbls>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Sheet1!$K$2:$K$11</c:f>
              <c:strCache>
                <c:ptCount val="10"/>
                <c:pt idx="0">
                  <c:v>VIC</c:v>
                </c:pt>
                <c:pt idx="1">
                  <c:v>VHM</c:v>
                </c:pt>
                <c:pt idx="2">
                  <c:v>HVN</c:v>
                </c:pt>
                <c:pt idx="3">
                  <c:v>TCB</c:v>
                </c:pt>
                <c:pt idx="4">
                  <c:v>STB</c:v>
                </c:pt>
                <c:pt idx="5">
                  <c:v>BID</c:v>
                </c:pt>
                <c:pt idx="6">
                  <c:v>FPT</c:v>
                </c:pt>
                <c:pt idx="7">
                  <c:v>VCB</c:v>
                </c:pt>
                <c:pt idx="8">
                  <c:v>LPB</c:v>
                </c:pt>
                <c:pt idx="9">
                  <c:v>VPL</c:v>
                </c:pt>
              </c:strCache>
            </c:strRef>
          </c:cat>
          <c:val>
            <c:numRef>
              <c:f>Sheet1!$L$2:$L$11</c:f>
              <c:numCache>
                <c:formatCode>General</c:formatCode>
                <c:ptCount val="10"/>
                <c:pt idx="0">
                  <c:v>12.37</c:v>
                </c:pt>
                <c:pt idx="1">
                  <c:v>10.79</c:v>
                </c:pt>
                <c:pt idx="2">
                  <c:v>2.46</c:v>
                </c:pt>
                <c:pt idx="3">
                  <c:v>1.24</c:v>
                </c:pt>
                <c:pt idx="4">
                  <c:v>0.94</c:v>
                </c:pt>
                <c:pt idx="5">
                  <c:v>-1.21</c:v>
                </c:pt>
                <c:pt idx="6" formatCode="#.000">
                  <c:v>-1.3</c:v>
                </c:pt>
                <c:pt idx="7">
                  <c:v>-1.35</c:v>
                </c:pt>
                <c:pt idx="8">
                  <c:v>-1.38</c:v>
                </c:pt>
                <c:pt idx="9">
                  <c:v>-4.26</c:v>
                </c:pt>
              </c:numCache>
            </c:numRef>
          </c:val>
          <c:extLst>
            <c:ext xmlns:c16="http://schemas.microsoft.com/office/drawing/2014/chart" uri="{C3380CC4-5D6E-409C-BE32-E72D297353CC}">
              <c16:uniqueId val="{0000000E-97D3-4497-AF48-D8D6CBCD52F8}"/>
            </c:ext>
          </c:extLst>
        </c:ser>
        <c:dLbls>
          <c:dLblPos val="outEnd"/>
          <c:showLegendKey val="0"/>
          <c:showVal val="1"/>
          <c:showCatName val="0"/>
          <c:showSerName val="0"/>
          <c:showPercent val="0"/>
          <c:showBubbleSize val="0"/>
        </c:dLbls>
        <c:gapWidth val="219"/>
        <c:overlap val="-27"/>
        <c:axId val="635890944"/>
        <c:axId val="887464239"/>
      </c:barChart>
      <c:catAx>
        <c:axId val="63589094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1"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887464239"/>
        <c:crosses val="autoZero"/>
        <c:auto val="1"/>
        <c:lblAlgn val="ctr"/>
        <c:lblOffset val="100"/>
        <c:noMultiLvlLbl val="0"/>
      </c:catAx>
      <c:valAx>
        <c:axId val="887464239"/>
        <c:scaling>
          <c:orientation val="minMax"/>
          <c:max val="16"/>
          <c:min val="-8"/>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crossAx val="635890944"/>
        <c:crosses val="autoZero"/>
        <c:crossBetween val="between"/>
        <c:majorUnit val="8"/>
      </c:valAx>
      <c:spPr>
        <a:noFill/>
        <a:ln>
          <a:noFill/>
        </a:ln>
        <a:effectLst/>
      </c:spPr>
    </c:plotArea>
    <c:plotVisOnly val="1"/>
    <c:dispBlanksAs val="gap"/>
    <c:showDLblsOverMax val="0"/>
  </c:chart>
  <c:spPr>
    <a:noFill/>
    <a:ln>
      <a:noFill/>
    </a:ln>
    <a:effectLst/>
  </c:spPr>
  <c:txPr>
    <a:bodyPr/>
    <a:lstStyle/>
    <a:p>
      <a:pPr>
        <a:defRPr sz="700">
          <a:solidFill>
            <a:schemeClr val="tx1"/>
          </a:solidFill>
          <a:latin typeface="Calibri" panose="020F0502020204030204" pitchFamily="34" charset="0"/>
          <a:ea typeface="Calibri" panose="020F0502020204030204" pitchFamily="34" charset="0"/>
          <a:cs typeface="Calibri" panose="020F0502020204030204"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0997924490207956"/>
          <c:y val="4.2852925443905003E-2"/>
          <c:w val="0.66754928943128677"/>
          <c:h val="0.87084455278582407"/>
        </c:manualLayout>
      </c:layout>
      <c:barChart>
        <c:barDir val="bar"/>
        <c:grouping val="clustered"/>
        <c:varyColors val="0"/>
        <c:ser>
          <c:idx val="0"/>
          <c:order val="0"/>
          <c:tx>
            <c:strRef>
              <c:f>ExportData!$B$12</c:f>
              <c:strCache>
                <c:ptCount val="1"/>
                <c:pt idx="0">
                  <c:v>% Biến động giá</c:v>
                </c:pt>
              </c:strCache>
            </c:strRef>
          </c:tx>
          <c:spPr>
            <a:solidFill>
              <a:srgbClr val="4C2683"/>
            </a:solidFill>
            <a:ln>
              <a:noFill/>
            </a:ln>
            <a:effectLst/>
          </c:spPr>
          <c:invertIfNegative val="0"/>
          <c:dPt>
            <c:idx val="0"/>
            <c:invertIfNegative val="0"/>
            <c:bubble3D val="0"/>
            <c:spPr>
              <a:solidFill>
                <a:srgbClr val="D53D96"/>
              </a:solidFill>
              <a:ln>
                <a:noFill/>
              </a:ln>
              <a:effectLst/>
            </c:spPr>
            <c:extLst>
              <c:ext xmlns:c16="http://schemas.microsoft.com/office/drawing/2014/chart" uri="{C3380CC4-5D6E-409C-BE32-E72D297353CC}">
                <c16:uniqueId val="{00000001-C321-42B3-B4F1-9A8E2CD8E583}"/>
              </c:ext>
            </c:extLst>
          </c:dPt>
          <c:dPt>
            <c:idx val="1"/>
            <c:invertIfNegative val="0"/>
            <c:bubble3D val="0"/>
            <c:spPr>
              <a:solidFill>
                <a:srgbClr val="D53D96"/>
              </a:solidFill>
              <a:ln>
                <a:noFill/>
              </a:ln>
              <a:effectLst/>
            </c:spPr>
            <c:extLst>
              <c:ext xmlns:c16="http://schemas.microsoft.com/office/drawing/2014/chart" uri="{C3380CC4-5D6E-409C-BE32-E72D297353CC}">
                <c16:uniqueId val="{00000003-C321-42B3-B4F1-9A8E2CD8E583}"/>
              </c:ext>
            </c:extLst>
          </c:dPt>
          <c:dPt>
            <c:idx val="2"/>
            <c:invertIfNegative val="0"/>
            <c:bubble3D val="0"/>
            <c:spPr>
              <a:solidFill>
                <a:srgbClr val="DE1D88"/>
              </a:solidFill>
              <a:ln>
                <a:noFill/>
              </a:ln>
              <a:effectLst/>
            </c:spPr>
            <c:extLst>
              <c:ext xmlns:c16="http://schemas.microsoft.com/office/drawing/2014/chart" uri="{C3380CC4-5D6E-409C-BE32-E72D297353CC}">
                <c16:uniqueId val="{00000005-C321-42B3-B4F1-9A8E2CD8E583}"/>
              </c:ext>
            </c:extLst>
          </c:dPt>
          <c:dPt>
            <c:idx val="3"/>
            <c:invertIfNegative val="0"/>
            <c:bubble3D val="0"/>
            <c:spPr>
              <a:solidFill>
                <a:srgbClr val="DE1D88"/>
              </a:solidFill>
              <a:ln>
                <a:noFill/>
              </a:ln>
              <a:effectLst/>
            </c:spPr>
            <c:extLst>
              <c:ext xmlns:c16="http://schemas.microsoft.com/office/drawing/2014/chart" uri="{C3380CC4-5D6E-409C-BE32-E72D297353CC}">
                <c16:uniqueId val="{00000007-C321-42B3-B4F1-9A8E2CD8E583}"/>
              </c:ext>
            </c:extLst>
          </c:dPt>
          <c:dPt>
            <c:idx val="4"/>
            <c:invertIfNegative val="0"/>
            <c:bubble3D val="0"/>
            <c:spPr>
              <a:solidFill>
                <a:srgbClr val="DE1D88"/>
              </a:solidFill>
              <a:ln>
                <a:noFill/>
              </a:ln>
              <a:effectLst/>
            </c:spPr>
            <c:extLst>
              <c:ext xmlns:c16="http://schemas.microsoft.com/office/drawing/2014/chart" uri="{C3380CC4-5D6E-409C-BE32-E72D297353CC}">
                <c16:uniqueId val="{00000009-C321-42B3-B4F1-9A8E2CD8E583}"/>
              </c:ext>
            </c:extLst>
          </c:dPt>
          <c:dPt>
            <c:idx val="5"/>
            <c:invertIfNegative val="0"/>
            <c:bubble3D val="0"/>
            <c:spPr>
              <a:solidFill>
                <a:srgbClr val="4C2683"/>
              </a:solidFill>
              <a:ln>
                <a:noFill/>
              </a:ln>
              <a:effectLst/>
            </c:spPr>
            <c:extLst>
              <c:ext xmlns:c16="http://schemas.microsoft.com/office/drawing/2014/chart" uri="{C3380CC4-5D6E-409C-BE32-E72D297353CC}">
                <c16:uniqueId val="{0000000B-C321-42B3-B4F1-9A8E2CD8E583}"/>
              </c:ext>
            </c:extLst>
          </c:dPt>
          <c:dPt>
            <c:idx val="6"/>
            <c:invertIfNegative val="0"/>
            <c:bubble3D val="0"/>
            <c:spPr>
              <a:solidFill>
                <a:srgbClr val="4C2683"/>
              </a:solidFill>
              <a:ln>
                <a:noFill/>
              </a:ln>
              <a:effectLst/>
            </c:spPr>
            <c:extLst>
              <c:ext xmlns:c16="http://schemas.microsoft.com/office/drawing/2014/chart" uri="{C3380CC4-5D6E-409C-BE32-E72D297353CC}">
                <c16:uniqueId val="{0000000D-C321-42B3-B4F1-9A8E2CD8E583}"/>
              </c:ext>
            </c:extLst>
          </c:dPt>
          <c:dPt>
            <c:idx val="7"/>
            <c:invertIfNegative val="0"/>
            <c:bubble3D val="0"/>
            <c:spPr>
              <a:solidFill>
                <a:srgbClr val="4C2683"/>
              </a:solidFill>
              <a:ln>
                <a:noFill/>
              </a:ln>
              <a:effectLst/>
            </c:spPr>
            <c:extLst>
              <c:ext xmlns:c16="http://schemas.microsoft.com/office/drawing/2014/chart" uri="{C3380CC4-5D6E-409C-BE32-E72D297353CC}">
                <c16:uniqueId val="{0000000F-C321-42B3-B4F1-9A8E2CD8E583}"/>
              </c:ext>
            </c:extLst>
          </c:dPt>
          <c:dPt>
            <c:idx val="8"/>
            <c:invertIfNegative val="0"/>
            <c:bubble3D val="0"/>
            <c:spPr>
              <a:solidFill>
                <a:srgbClr val="4C2683"/>
              </a:solidFill>
              <a:ln>
                <a:noFill/>
              </a:ln>
              <a:effectLst/>
            </c:spPr>
            <c:extLst>
              <c:ext xmlns:c16="http://schemas.microsoft.com/office/drawing/2014/chart" uri="{C3380CC4-5D6E-409C-BE32-E72D297353CC}">
                <c16:uniqueId val="{00000011-C321-42B3-B4F1-9A8E2CD8E583}"/>
              </c:ext>
            </c:extLst>
          </c:dPt>
          <c:dPt>
            <c:idx val="9"/>
            <c:invertIfNegative val="0"/>
            <c:bubble3D val="0"/>
            <c:spPr>
              <a:solidFill>
                <a:srgbClr val="4C2683"/>
              </a:solidFill>
              <a:ln>
                <a:noFill/>
              </a:ln>
              <a:effectLst/>
            </c:spPr>
            <c:extLst>
              <c:ext xmlns:c16="http://schemas.microsoft.com/office/drawing/2014/chart" uri="{C3380CC4-5D6E-409C-BE32-E72D297353CC}">
                <c16:uniqueId val="{00000013-C321-42B3-B4F1-9A8E2CD8E583}"/>
              </c:ext>
            </c:extLst>
          </c:dPt>
          <c:dPt>
            <c:idx val="10"/>
            <c:invertIfNegative val="0"/>
            <c:bubble3D val="0"/>
            <c:spPr>
              <a:solidFill>
                <a:srgbClr val="4C2683"/>
              </a:solidFill>
              <a:ln>
                <a:noFill/>
              </a:ln>
              <a:effectLst/>
            </c:spPr>
            <c:extLst>
              <c:ext xmlns:c16="http://schemas.microsoft.com/office/drawing/2014/chart" uri="{C3380CC4-5D6E-409C-BE32-E72D297353CC}">
                <c16:uniqueId val="{00000015-C321-42B3-B4F1-9A8E2CD8E583}"/>
              </c:ext>
            </c:extLst>
          </c:dPt>
          <c:dPt>
            <c:idx val="12"/>
            <c:invertIfNegative val="0"/>
            <c:bubble3D val="0"/>
            <c:spPr>
              <a:solidFill>
                <a:srgbClr val="4C2683"/>
              </a:solidFill>
              <a:ln>
                <a:noFill/>
              </a:ln>
              <a:effectLst/>
            </c:spPr>
            <c:extLst>
              <c:ext xmlns:c16="http://schemas.microsoft.com/office/drawing/2014/chart" uri="{C3380CC4-5D6E-409C-BE32-E72D297353CC}">
                <c16:uniqueId val="{00000017-C321-42B3-B4F1-9A8E2CD8E583}"/>
              </c:ext>
            </c:extLst>
          </c:dPt>
          <c:dPt>
            <c:idx val="13"/>
            <c:invertIfNegative val="0"/>
            <c:bubble3D val="0"/>
            <c:spPr>
              <a:solidFill>
                <a:srgbClr val="4C2683"/>
              </a:solidFill>
              <a:ln>
                <a:noFill/>
              </a:ln>
              <a:effectLst/>
            </c:spPr>
            <c:extLst>
              <c:ext xmlns:c16="http://schemas.microsoft.com/office/drawing/2014/chart" uri="{C3380CC4-5D6E-409C-BE32-E72D297353CC}">
                <c16:uniqueId val="{00000019-C321-42B3-B4F1-9A8E2CD8E583}"/>
              </c:ext>
            </c:extLst>
          </c:dPt>
          <c:dPt>
            <c:idx val="14"/>
            <c:invertIfNegative val="0"/>
            <c:bubble3D val="0"/>
            <c:spPr>
              <a:solidFill>
                <a:srgbClr val="4C2683"/>
              </a:solidFill>
              <a:ln>
                <a:noFill/>
              </a:ln>
              <a:effectLst/>
            </c:spPr>
            <c:extLst>
              <c:ext xmlns:c16="http://schemas.microsoft.com/office/drawing/2014/chart" uri="{C3380CC4-5D6E-409C-BE32-E72D297353CC}">
                <c16:uniqueId val="{0000001B-C321-42B3-B4F1-9A8E2CD8E583}"/>
              </c:ext>
            </c:extLst>
          </c:dPt>
          <c:dPt>
            <c:idx val="15"/>
            <c:invertIfNegative val="0"/>
            <c:bubble3D val="0"/>
            <c:spPr>
              <a:solidFill>
                <a:srgbClr val="4C2683"/>
              </a:solidFill>
              <a:ln>
                <a:noFill/>
              </a:ln>
              <a:effectLst/>
            </c:spPr>
            <c:extLst>
              <c:ext xmlns:c16="http://schemas.microsoft.com/office/drawing/2014/chart" uri="{C3380CC4-5D6E-409C-BE32-E72D297353CC}">
                <c16:uniqueId val="{0000001D-C321-42B3-B4F1-9A8E2CD8E583}"/>
              </c:ext>
            </c:extLst>
          </c:dPt>
          <c:dPt>
            <c:idx val="16"/>
            <c:invertIfNegative val="0"/>
            <c:bubble3D val="0"/>
            <c:spPr>
              <a:solidFill>
                <a:srgbClr val="4C2683"/>
              </a:solidFill>
              <a:ln>
                <a:noFill/>
              </a:ln>
              <a:effectLst/>
            </c:spPr>
            <c:extLst>
              <c:ext xmlns:c16="http://schemas.microsoft.com/office/drawing/2014/chart" uri="{C3380CC4-5D6E-409C-BE32-E72D297353CC}">
                <c16:uniqueId val="{0000001F-C321-42B3-B4F1-9A8E2CD8E583}"/>
              </c:ext>
            </c:extLst>
          </c:dPt>
          <c:dPt>
            <c:idx val="17"/>
            <c:invertIfNegative val="0"/>
            <c:bubble3D val="0"/>
            <c:spPr>
              <a:solidFill>
                <a:srgbClr val="4C2683"/>
              </a:solidFill>
              <a:ln>
                <a:noFill/>
              </a:ln>
              <a:effectLst/>
            </c:spPr>
            <c:extLst>
              <c:ext xmlns:c16="http://schemas.microsoft.com/office/drawing/2014/chart" uri="{C3380CC4-5D6E-409C-BE32-E72D297353CC}">
                <c16:uniqueId val="{00000021-C321-42B3-B4F1-9A8E2CD8E583}"/>
              </c:ext>
            </c:extLst>
          </c:dPt>
          <c:dLbls>
            <c:dLbl>
              <c:idx val="17"/>
              <c:layout>
                <c:manualLayout>
                  <c:x val="-6.5639086500458915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C321-42B3-B4F1-9A8E2CD8E583}"/>
                </c:ext>
              </c:extLst>
            </c:dLbl>
            <c:numFmt formatCode="#,000%" sourceLinked="0"/>
            <c:spPr>
              <a:noFill/>
              <a:ln>
                <a:noFill/>
              </a:ln>
              <a:effectLst/>
            </c:spPr>
            <c:txPr>
              <a:bodyPr rot="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ExportData!$A$13:$A$22</c:f>
              <c:strCache>
                <c:ptCount val="10"/>
                <c:pt idx="0">
                  <c:v>Tài chính</c:v>
                </c:pt>
                <c:pt idx="1">
                  <c:v>Nguyên vật liệu</c:v>
                </c:pt>
                <c:pt idx="2">
                  <c:v>Tiện ích Cộng đồng</c:v>
                </c:pt>
                <c:pt idx="3">
                  <c:v>Công nghiệp</c:v>
                </c:pt>
                <c:pt idx="4">
                  <c:v>Hàng Tiêu dùng</c:v>
                </c:pt>
                <c:pt idx="5">
                  <c:v>Công nghệ Thông tin</c:v>
                </c:pt>
                <c:pt idx="6">
                  <c:v>Dầu khí</c:v>
                </c:pt>
                <c:pt idx="7">
                  <c:v>Ngân hàng</c:v>
                </c:pt>
                <c:pt idx="8">
                  <c:v>Dược phẩm và Y tế</c:v>
                </c:pt>
                <c:pt idx="9">
                  <c:v>Dịch vụ Tiêu dùng</c:v>
                </c:pt>
              </c:strCache>
            </c:strRef>
          </c:cat>
          <c:val>
            <c:numRef>
              <c:f>ExportData!$B$13:$B$22</c:f>
              <c:numCache>
                <c:formatCode>###,000%</c:formatCode>
                <c:ptCount val="10"/>
                <c:pt idx="0">
                  <c:v>6.4500000000000002E-2</c:v>
                </c:pt>
                <c:pt idx="1">
                  <c:v>2.4899999999999999E-2</c:v>
                </c:pt>
                <c:pt idx="2">
                  <c:v>1.5100000000000001E-2</c:v>
                </c:pt>
                <c:pt idx="3">
                  <c:v>1.4E-2</c:v>
                </c:pt>
                <c:pt idx="4">
                  <c:v>5.3E-3</c:v>
                </c:pt>
                <c:pt idx="5">
                  <c:v>-3.3E-3</c:v>
                </c:pt>
                <c:pt idx="6">
                  <c:v>-3.3999999999999998E-3</c:v>
                </c:pt>
                <c:pt idx="7">
                  <c:v>-5.7000000000000002E-3</c:v>
                </c:pt>
                <c:pt idx="8">
                  <c:v>-5.7999999999999996E-3</c:v>
                </c:pt>
                <c:pt idx="9">
                  <c:v>-1.46E-2</c:v>
                </c:pt>
              </c:numCache>
            </c:numRef>
          </c:val>
          <c:extLst>
            <c:ext xmlns:c16="http://schemas.microsoft.com/office/drawing/2014/chart" uri="{C3380CC4-5D6E-409C-BE32-E72D297353CC}">
              <c16:uniqueId val="{00000022-C321-42B3-B4F1-9A8E2CD8E583}"/>
            </c:ext>
          </c:extLst>
        </c:ser>
        <c:dLbls>
          <c:showLegendKey val="0"/>
          <c:showVal val="0"/>
          <c:showCatName val="0"/>
          <c:showSerName val="0"/>
          <c:showPercent val="0"/>
          <c:showBubbleSize val="0"/>
        </c:dLbls>
        <c:gapWidth val="182"/>
        <c:axId val="1591573392"/>
        <c:axId val="1591565904"/>
      </c:barChart>
      <c:catAx>
        <c:axId val="1591573392"/>
        <c:scaling>
          <c:orientation val="minMax"/>
        </c:scaling>
        <c:delete val="0"/>
        <c:axPos val="l"/>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1" i="0" u="none" strike="noStrike" kern="1200" baseline="0">
                <a:solidFill>
                  <a:schemeClr val="tx1"/>
                </a:solidFill>
                <a:latin typeface="+mn-lt"/>
                <a:ea typeface="+mn-ea"/>
                <a:cs typeface="+mn-cs"/>
              </a:defRPr>
            </a:pPr>
            <a:endParaRPr lang="en-US"/>
          </a:p>
        </c:txPr>
        <c:crossAx val="1591565904"/>
        <c:crosses val="autoZero"/>
        <c:auto val="1"/>
        <c:lblAlgn val="ctr"/>
        <c:lblOffset val="100"/>
        <c:noMultiLvlLbl val="0"/>
      </c:catAx>
      <c:valAx>
        <c:axId val="1591565904"/>
        <c:scaling>
          <c:orientation val="minMax"/>
          <c:max val="7.0000000000000007E-2"/>
          <c:min val="-3.0000000000000006E-2"/>
        </c:scaling>
        <c:delete val="0"/>
        <c:axPos val="b"/>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1591573392"/>
        <c:crosses val="autoZero"/>
        <c:crossBetween val="between"/>
        <c:majorUnit val="3.0000000000000006E-2"/>
      </c:valAx>
      <c:spPr>
        <a:noFill/>
        <a:ln>
          <a:noFill/>
        </a:ln>
        <a:effectLst/>
      </c:spPr>
    </c:plotArea>
    <c:plotVisOnly val="1"/>
    <c:dispBlanksAs val="gap"/>
    <c:showDLblsOverMax val="0"/>
  </c:chart>
  <c:spPr>
    <a:noFill/>
    <a:ln w="9525" cap="flat" cmpd="sng" algn="ctr">
      <a:noFill/>
      <a:round/>
    </a:ln>
    <a:effectLst/>
  </c:spPr>
  <c:txPr>
    <a:bodyPr/>
    <a:lstStyle/>
    <a:p>
      <a:pPr>
        <a:defRPr>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21463671505866"/>
          <c:y val="0.11567432042494781"/>
          <c:w val="0.82614290864935025"/>
          <c:h val="0.78957530706150891"/>
        </c:manualLayout>
      </c:layout>
      <c:barChart>
        <c:barDir val="col"/>
        <c:grouping val="clustered"/>
        <c:varyColors val="0"/>
        <c:ser>
          <c:idx val="0"/>
          <c:order val="0"/>
          <c:spPr>
            <a:solidFill>
              <a:srgbClr val="4C2683"/>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D0A-47C9-8080-4E537EFD63F5}"/>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solidFill>
                    <a:latin typeface="Calibri (Body)"/>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Sheet1!$A$19:$A$31</c:f>
              <c:numCache>
                <c:formatCode>d\-mmm</c:formatCode>
                <c:ptCount val="13"/>
                <c:pt idx="0">
                  <c:v>45925</c:v>
                </c:pt>
                <c:pt idx="1">
                  <c:v>45924</c:v>
                </c:pt>
                <c:pt idx="2">
                  <c:v>45923</c:v>
                </c:pt>
                <c:pt idx="3">
                  <c:v>45922</c:v>
                </c:pt>
                <c:pt idx="4">
                  <c:v>45919</c:v>
                </c:pt>
                <c:pt idx="5">
                  <c:v>45918</c:v>
                </c:pt>
                <c:pt idx="6">
                  <c:v>45917</c:v>
                </c:pt>
                <c:pt idx="7">
                  <c:v>45916</c:v>
                </c:pt>
                <c:pt idx="8">
                  <c:v>45915</c:v>
                </c:pt>
                <c:pt idx="9">
                  <c:v>45912</c:v>
                </c:pt>
                <c:pt idx="10">
                  <c:v>45911</c:v>
                </c:pt>
                <c:pt idx="11">
                  <c:v>45910</c:v>
                </c:pt>
                <c:pt idx="12">
                  <c:v>45909</c:v>
                </c:pt>
              </c:numCache>
            </c:numRef>
          </c:cat>
          <c:val>
            <c:numRef>
              <c:f>Sheet1!$B$19:$B$31</c:f>
              <c:numCache>
                <c:formatCode>General</c:formatCode>
                <c:ptCount val="13"/>
                <c:pt idx="0">
                  <c:v>-2063</c:v>
                </c:pt>
                <c:pt idx="1">
                  <c:v>-1510</c:v>
                </c:pt>
                <c:pt idx="2">
                  <c:v>-14</c:v>
                </c:pt>
                <c:pt idx="3">
                  <c:v>-1733</c:v>
                </c:pt>
                <c:pt idx="4">
                  <c:v>-2823</c:v>
                </c:pt>
                <c:pt idx="5">
                  <c:v>-1517</c:v>
                </c:pt>
                <c:pt idx="6">
                  <c:v>-123</c:v>
                </c:pt>
                <c:pt idx="7">
                  <c:v>55</c:v>
                </c:pt>
                <c:pt idx="8">
                  <c:v>-1321</c:v>
                </c:pt>
                <c:pt idx="9">
                  <c:v>-1145</c:v>
                </c:pt>
                <c:pt idx="10">
                  <c:v>-1063</c:v>
                </c:pt>
                <c:pt idx="11">
                  <c:v>-2937</c:v>
                </c:pt>
                <c:pt idx="12">
                  <c:v>-871</c:v>
                </c:pt>
              </c:numCache>
            </c:numRef>
          </c:val>
          <c:extLst>
            <c:ext xmlns:c16="http://schemas.microsoft.com/office/drawing/2014/chart" uri="{C3380CC4-5D6E-409C-BE32-E72D297353CC}">
              <c16:uniqueId val="{00000000-CD0A-47C9-8080-4E537EFD63F5}"/>
            </c:ext>
          </c:extLst>
        </c:ser>
        <c:dLbls>
          <c:showLegendKey val="0"/>
          <c:showVal val="0"/>
          <c:showCatName val="0"/>
          <c:showSerName val="0"/>
          <c:showPercent val="0"/>
          <c:showBubbleSize val="0"/>
        </c:dLbls>
        <c:gapWidth val="75"/>
        <c:overlap val="-25"/>
        <c:axId val="266870960"/>
        <c:axId val="266880560"/>
      </c:barChart>
      <c:catAx>
        <c:axId val="266870960"/>
        <c:scaling>
          <c:orientation val="maxMin"/>
        </c:scaling>
        <c:delete val="0"/>
        <c:axPos val="b"/>
        <c:numFmt formatCode="dd/mm" sourceLinked="0"/>
        <c:majorTickMark val="none"/>
        <c:minorTickMark val="none"/>
        <c:tickLblPos val="low"/>
        <c:spPr>
          <a:noFill/>
          <a:ln w="6350" cap="flat" cmpd="sng" algn="ctr">
            <a:solidFill>
              <a:schemeClr val="bg2">
                <a:lumMod val="75000"/>
              </a:schemeClr>
            </a:solidFill>
            <a:prstDash val="solid"/>
            <a:miter lim="800000"/>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266880560"/>
        <c:crosses val="autoZero"/>
        <c:auto val="0"/>
        <c:lblAlgn val="ctr"/>
        <c:lblOffset val="100"/>
        <c:tickLblSkip val="2"/>
        <c:noMultiLvlLbl val="0"/>
      </c:catAx>
      <c:valAx>
        <c:axId val="266880560"/>
        <c:scaling>
          <c:orientation val="minMax"/>
          <c:max val="3000"/>
          <c:min val="-5000"/>
        </c:scaling>
        <c:delete val="0"/>
        <c:axPos val="r"/>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Calibri (Body)"/>
                <a:ea typeface="+mn-ea"/>
                <a:cs typeface="+mn-cs"/>
              </a:defRPr>
            </a:pPr>
            <a:endParaRPr lang="en-US"/>
          </a:p>
        </c:txPr>
        <c:crossAx val="266870960"/>
        <c:crosses val="autoZero"/>
        <c:crossBetween val="between"/>
        <c:majorUnit val="2000"/>
        <c:minorUnit val="200"/>
      </c:valAx>
      <c:spPr>
        <a:noFill/>
        <a:ln w="25400">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700">
          <a:solidFill>
            <a:schemeClr val="tx1"/>
          </a:solidFill>
          <a:latin typeface="Calibri (Body)"/>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832743051364957"/>
          <c:y val="5.1065700946498621E-2"/>
          <c:w val="0.83163686832811923"/>
          <c:h val="0.69321446511679496"/>
        </c:manualLayout>
      </c:layout>
      <c:barChart>
        <c:barDir val="col"/>
        <c:grouping val="clustered"/>
        <c:varyColors val="0"/>
        <c:ser>
          <c:idx val="0"/>
          <c:order val="0"/>
          <c:tx>
            <c:strRef>
              <c:f>Sheet1!$B$12</c:f>
              <c:strCache>
                <c:ptCount val="1"/>
                <c:pt idx="0">
                  <c:v>Tổng GT ròng (tỷ VND)</c:v>
                </c:pt>
              </c:strCache>
            </c:strRef>
          </c:tx>
          <c:spPr>
            <a:solidFill>
              <a:srgbClr val="4C2683"/>
            </a:solidFill>
            <a:ln>
              <a:solidFill>
                <a:srgbClr val="4C2683"/>
              </a:solid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2DD-4DAA-83DB-27690D2BC5B5}"/>
                </c:ext>
              </c:extLst>
            </c:dLbl>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Sheet1!$A$13:$A$24</c:f>
              <c:numCache>
                <c:formatCode>d\-mmm</c:formatCode>
                <c:ptCount val="12"/>
                <c:pt idx="0">
                  <c:v>45924</c:v>
                </c:pt>
                <c:pt idx="1">
                  <c:v>45923</c:v>
                </c:pt>
                <c:pt idx="2">
                  <c:v>45922</c:v>
                </c:pt>
                <c:pt idx="3">
                  <c:v>45919</c:v>
                </c:pt>
                <c:pt idx="4">
                  <c:v>45918</c:v>
                </c:pt>
                <c:pt idx="5">
                  <c:v>45917</c:v>
                </c:pt>
                <c:pt idx="6">
                  <c:v>45916</c:v>
                </c:pt>
                <c:pt idx="7">
                  <c:v>45915</c:v>
                </c:pt>
                <c:pt idx="8">
                  <c:v>45912</c:v>
                </c:pt>
                <c:pt idx="9">
                  <c:v>45911</c:v>
                </c:pt>
                <c:pt idx="10">
                  <c:v>45910</c:v>
                </c:pt>
                <c:pt idx="11">
                  <c:v>45909</c:v>
                </c:pt>
              </c:numCache>
            </c:numRef>
          </c:cat>
          <c:val>
            <c:numRef>
              <c:f>Sheet1!$B$13:$B$24</c:f>
              <c:numCache>
                <c:formatCode>General</c:formatCode>
                <c:ptCount val="12"/>
                <c:pt idx="0">
                  <c:v>-223</c:v>
                </c:pt>
                <c:pt idx="1">
                  <c:v>58</c:v>
                </c:pt>
                <c:pt idx="2">
                  <c:v>357</c:v>
                </c:pt>
                <c:pt idx="3">
                  <c:v>271</c:v>
                </c:pt>
                <c:pt idx="4">
                  <c:v>756</c:v>
                </c:pt>
                <c:pt idx="5">
                  <c:v>93</c:v>
                </c:pt>
                <c:pt idx="6">
                  <c:v>-453</c:v>
                </c:pt>
                <c:pt idx="7">
                  <c:v>-134</c:v>
                </c:pt>
                <c:pt idx="8">
                  <c:v>-179</c:v>
                </c:pt>
                <c:pt idx="9">
                  <c:v>775</c:v>
                </c:pt>
                <c:pt idx="10">
                  <c:v>-674</c:v>
                </c:pt>
                <c:pt idx="11">
                  <c:v>50</c:v>
                </c:pt>
              </c:numCache>
            </c:numRef>
          </c:val>
          <c:extLst>
            <c:ext xmlns:c16="http://schemas.microsoft.com/office/drawing/2014/chart" uri="{C3380CC4-5D6E-409C-BE32-E72D297353CC}">
              <c16:uniqueId val="{00000000-72DD-4DAA-83DB-27690D2BC5B5}"/>
            </c:ext>
          </c:extLst>
        </c:ser>
        <c:dLbls>
          <c:showLegendKey val="0"/>
          <c:showVal val="0"/>
          <c:showCatName val="0"/>
          <c:showSerName val="0"/>
          <c:showPercent val="0"/>
          <c:showBubbleSize val="0"/>
        </c:dLbls>
        <c:gapWidth val="75"/>
        <c:overlap val="-25"/>
        <c:axId val="21854416"/>
        <c:axId val="21856816"/>
      </c:barChart>
      <c:catAx>
        <c:axId val="21854416"/>
        <c:scaling>
          <c:orientation val="maxMin"/>
        </c:scaling>
        <c:delete val="0"/>
        <c:axPos val="b"/>
        <c:numFmt formatCode="dd/mm" sourceLinked="0"/>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21856816"/>
        <c:crosses val="autoZero"/>
        <c:auto val="0"/>
        <c:lblAlgn val="ctr"/>
        <c:lblOffset val="100"/>
        <c:tickLblSkip val="2"/>
        <c:noMultiLvlLbl val="0"/>
      </c:catAx>
      <c:valAx>
        <c:axId val="21856816"/>
        <c:scaling>
          <c:orientation val="minMax"/>
          <c:max val="2000"/>
          <c:min val="-2000"/>
        </c:scaling>
        <c:delete val="0"/>
        <c:axPos val="r"/>
        <c:numFmt formatCode="#.##0" sourceLinked="0"/>
        <c:majorTickMark val="none"/>
        <c:minorTickMark val="none"/>
        <c:tickLblPos val="high"/>
        <c:spPr>
          <a:noFill/>
          <a:ln>
            <a:noFill/>
          </a:ln>
          <a:effectLst/>
        </c:spPr>
        <c:txPr>
          <a:bodyPr rot="-60000000" spcFirstLastPara="1" vertOverflow="ellipsis" vert="horz" wrap="square" anchor="ctr" anchorCtr="1"/>
          <a:lstStyle/>
          <a:p>
            <a:pPr>
              <a:defRPr sz="700" b="0" i="0" u="none" strike="noStrike" kern="1200" baseline="0">
                <a:solidFill>
                  <a:schemeClr val="tx1"/>
                </a:solidFill>
                <a:latin typeface="+mn-lt"/>
                <a:ea typeface="+mn-ea"/>
                <a:cs typeface="+mn-cs"/>
              </a:defRPr>
            </a:pPr>
            <a:endParaRPr lang="en-US"/>
          </a:p>
        </c:txPr>
        <c:crossAx val="21854416"/>
        <c:crosses val="autoZero"/>
        <c:crossBetween val="between"/>
        <c:majorUnit val="1000"/>
      </c:valAx>
      <c:spPr>
        <a:noFill/>
        <a:ln>
          <a:noFill/>
        </a:ln>
        <a:effectLst/>
      </c:spPr>
    </c:plotArea>
    <c:plotVisOnly val="1"/>
    <c:dispBlanksAs val="gap"/>
    <c:showDLblsOverMax val="0"/>
  </c:chart>
  <c:spPr>
    <a:solidFill>
      <a:schemeClr val="bg1"/>
    </a:solidFill>
    <a:ln w="9525" cap="flat" cmpd="sng" algn="ctr">
      <a:solidFill>
        <a:schemeClr val="bg1"/>
      </a:solidFill>
      <a:round/>
    </a:ln>
    <a:effectLst/>
  </c:spPr>
  <c:txPr>
    <a:bodyPr/>
    <a:lstStyle/>
    <a:p>
      <a:pPr>
        <a:defRPr sz="700">
          <a:solidFill>
            <a:schemeClr val="tx1"/>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2FCC5EE-9412-A7D7-9B54-D71AAA65B20E}"/>
              </a:ext>
            </a:extLst>
          </p:cNvPr>
          <p:cNvSpPr>
            <a:spLocks noGrp="1"/>
          </p:cNvSpPr>
          <p:nvPr>
            <p:ph type="hdr" sz="quarter"/>
          </p:nvPr>
        </p:nvSpPr>
        <p:spPr>
          <a:xfrm>
            <a:off x="0" y="1"/>
            <a:ext cx="3170518" cy="481878"/>
          </a:xfrm>
          <a:prstGeom prst="rect">
            <a:avLst/>
          </a:prstGeom>
        </p:spPr>
        <p:txBody>
          <a:bodyPr vert="horz" lIns="86749" tIns="43375" rIns="86749" bIns="43375" rtlCol="0"/>
          <a:lstStyle>
            <a:lvl1pPr algn="l">
              <a:defRPr sz="1100"/>
            </a:lvl1pPr>
          </a:lstStyle>
          <a:p>
            <a:endParaRPr lang="en-US"/>
          </a:p>
        </p:txBody>
      </p:sp>
      <p:sp>
        <p:nvSpPr>
          <p:cNvPr id="4" name="Footer Placeholder 3">
            <a:extLst>
              <a:ext uri="{FF2B5EF4-FFF2-40B4-BE49-F238E27FC236}">
                <a16:creationId xmlns:a16="http://schemas.microsoft.com/office/drawing/2014/main" id="{99706A38-C073-C224-98AD-521EA2C18935}"/>
              </a:ext>
            </a:extLst>
          </p:cNvPr>
          <p:cNvSpPr>
            <a:spLocks noGrp="1"/>
          </p:cNvSpPr>
          <p:nvPr>
            <p:ph type="ftr" sz="quarter" idx="2"/>
          </p:nvPr>
        </p:nvSpPr>
        <p:spPr>
          <a:xfrm>
            <a:off x="0" y="9119322"/>
            <a:ext cx="3170518" cy="481878"/>
          </a:xfrm>
          <a:prstGeom prst="rect">
            <a:avLst/>
          </a:prstGeom>
        </p:spPr>
        <p:txBody>
          <a:bodyPr vert="horz" lIns="86749" tIns="43375" rIns="86749" bIns="43375" rtlCol="0" anchor="b"/>
          <a:lstStyle>
            <a:lvl1pPr algn="l">
              <a:defRPr sz="1100"/>
            </a:lvl1pPr>
          </a:lstStyle>
          <a:p>
            <a:endParaRPr lang="en-US"/>
          </a:p>
        </p:txBody>
      </p:sp>
      <p:sp>
        <p:nvSpPr>
          <p:cNvPr id="5" name="Slide Number Placeholder 4">
            <a:extLst>
              <a:ext uri="{FF2B5EF4-FFF2-40B4-BE49-F238E27FC236}">
                <a16:creationId xmlns:a16="http://schemas.microsoft.com/office/drawing/2014/main" id="{CED22248-5F6E-D4DB-D4E4-6809D3F81689}"/>
              </a:ext>
            </a:extLst>
          </p:cNvPr>
          <p:cNvSpPr>
            <a:spLocks noGrp="1"/>
          </p:cNvSpPr>
          <p:nvPr>
            <p:ph type="sldNum" sz="quarter" idx="3"/>
          </p:nvPr>
        </p:nvSpPr>
        <p:spPr>
          <a:xfrm>
            <a:off x="4143189" y="9119322"/>
            <a:ext cx="3170518" cy="481878"/>
          </a:xfrm>
          <a:prstGeom prst="rect">
            <a:avLst/>
          </a:prstGeom>
        </p:spPr>
        <p:txBody>
          <a:bodyPr vert="horz" lIns="86749" tIns="43375" rIns="86749" bIns="43375" rtlCol="0" anchor="b"/>
          <a:lstStyle>
            <a:lvl1pPr algn="r">
              <a:defRPr sz="1100"/>
            </a:lvl1pPr>
          </a:lstStyle>
          <a:p>
            <a:fld id="{8EE162BA-502E-43FD-8211-2305FF095F28}" type="slidenum">
              <a:rPr lang="en-US" smtClean="0"/>
              <a:t>‹#›</a:t>
            </a:fld>
            <a:endParaRPr lang="en-US"/>
          </a:p>
        </p:txBody>
      </p:sp>
    </p:spTree>
    <p:extLst>
      <p:ext uri="{BB962C8B-B14F-4D97-AF65-F5344CB8AC3E}">
        <p14:creationId xmlns:p14="http://schemas.microsoft.com/office/powerpoint/2010/main" val="270472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518" cy="481878"/>
          </a:xfrm>
          <a:prstGeom prst="rect">
            <a:avLst/>
          </a:prstGeom>
        </p:spPr>
        <p:txBody>
          <a:bodyPr vert="horz" lIns="86749" tIns="43375" rIns="86749" bIns="43375" rtlCol="0"/>
          <a:lstStyle>
            <a:lvl1pPr algn="l">
              <a:defRPr sz="1100"/>
            </a:lvl1pPr>
          </a:lstStyle>
          <a:p>
            <a:endParaRPr lang="vi-VN"/>
          </a:p>
        </p:txBody>
      </p:sp>
      <p:sp>
        <p:nvSpPr>
          <p:cNvPr id="3" name="Date Placeholder 2"/>
          <p:cNvSpPr>
            <a:spLocks noGrp="1"/>
          </p:cNvSpPr>
          <p:nvPr>
            <p:ph type="dt" idx="1"/>
          </p:nvPr>
        </p:nvSpPr>
        <p:spPr>
          <a:xfrm>
            <a:off x="4143189" y="1"/>
            <a:ext cx="3170518" cy="481878"/>
          </a:xfrm>
          <a:prstGeom prst="rect">
            <a:avLst/>
          </a:prstGeom>
        </p:spPr>
        <p:txBody>
          <a:bodyPr vert="horz" lIns="86749" tIns="43375" rIns="86749" bIns="43375" rtlCol="0"/>
          <a:lstStyle>
            <a:lvl1pPr algn="r">
              <a:defRPr sz="1100"/>
            </a:lvl1pPr>
          </a:lstStyle>
          <a:p>
            <a:fld id="{A6748300-36AA-4255-B4DD-23F4A758A94E}" type="datetimeFigureOut">
              <a:rPr lang="vi-VN" smtClean="0"/>
              <a:t>26/09/2025</a:t>
            </a:fld>
            <a:endParaRPr lang="vi-VN"/>
          </a:p>
        </p:txBody>
      </p:sp>
      <p:sp>
        <p:nvSpPr>
          <p:cNvPr id="4" name="Slide Image Placeholder 3"/>
          <p:cNvSpPr>
            <a:spLocks noGrp="1" noRot="1" noChangeAspect="1"/>
          </p:cNvSpPr>
          <p:nvPr>
            <p:ph type="sldImg" idx="2"/>
          </p:nvPr>
        </p:nvSpPr>
        <p:spPr>
          <a:xfrm>
            <a:off x="2406650" y="1200150"/>
            <a:ext cx="2501900" cy="3240088"/>
          </a:xfrm>
          <a:prstGeom prst="rect">
            <a:avLst/>
          </a:prstGeom>
          <a:noFill/>
          <a:ln w="12700">
            <a:solidFill>
              <a:prstClr val="black"/>
            </a:solidFill>
          </a:ln>
        </p:spPr>
        <p:txBody>
          <a:bodyPr vert="horz" lIns="86749" tIns="43375" rIns="86749" bIns="43375" rtlCol="0" anchor="ctr"/>
          <a:lstStyle/>
          <a:p>
            <a:endParaRPr lang="vi-VN"/>
          </a:p>
        </p:txBody>
      </p:sp>
      <p:sp>
        <p:nvSpPr>
          <p:cNvPr id="5" name="Notes Placeholder 4"/>
          <p:cNvSpPr>
            <a:spLocks noGrp="1"/>
          </p:cNvSpPr>
          <p:nvPr>
            <p:ph type="body" sz="quarter" idx="3"/>
          </p:nvPr>
        </p:nvSpPr>
        <p:spPr>
          <a:xfrm>
            <a:off x="732118" y="4620275"/>
            <a:ext cx="5850965" cy="3780775"/>
          </a:xfrm>
          <a:prstGeom prst="rect">
            <a:avLst/>
          </a:prstGeom>
        </p:spPr>
        <p:txBody>
          <a:bodyPr vert="horz" lIns="86749" tIns="43375" rIns="86749" bIns="4337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9119322"/>
            <a:ext cx="3170518" cy="481878"/>
          </a:xfrm>
          <a:prstGeom prst="rect">
            <a:avLst/>
          </a:prstGeom>
        </p:spPr>
        <p:txBody>
          <a:bodyPr vert="horz" lIns="86749" tIns="43375" rIns="86749" bIns="43375" rtlCol="0" anchor="b"/>
          <a:lstStyle>
            <a:lvl1pPr algn="l">
              <a:defRPr sz="1100"/>
            </a:lvl1pPr>
          </a:lstStyle>
          <a:p>
            <a:endParaRPr lang="vi-VN"/>
          </a:p>
        </p:txBody>
      </p:sp>
      <p:sp>
        <p:nvSpPr>
          <p:cNvPr id="7" name="Slide Number Placeholder 6"/>
          <p:cNvSpPr>
            <a:spLocks noGrp="1"/>
          </p:cNvSpPr>
          <p:nvPr>
            <p:ph type="sldNum" sz="quarter" idx="5"/>
          </p:nvPr>
        </p:nvSpPr>
        <p:spPr>
          <a:xfrm>
            <a:off x="4143189" y="9119322"/>
            <a:ext cx="3170518" cy="481878"/>
          </a:xfrm>
          <a:prstGeom prst="rect">
            <a:avLst/>
          </a:prstGeom>
        </p:spPr>
        <p:txBody>
          <a:bodyPr vert="horz" lIns="86749" tIns="43375" rIns="86749" bIns="43375" rtlCol="0" anchor="b"/>
          <a:lstStyle>
            <a:lvl1pPr algn="r">
              <a:defRPr sz="1100"/>
            </a:lvl1pPr>
          </a:lstStyle>
          <a:p>
            <a:fld id="{9D13E13F-1006-4726-A160-AB159545BFCA}" type="slidenum">
              <a:rPr lang="vi-VN" smtClean="0"/>
              <a:t>‹#›</a:t>
            </a:fld>
            <a:endParaRPr lang="vi-VN"/>
          </a:p>
        </p:txBody>
      </p:sp>
    </p:spTree>
    <p:extLst>
      <p:ext uri="{BB962C8B-B14F-4D97-AF65-F5344CB8AC3E}">
        <p14:creationId xmlns:p14="http://schemas.microsoft.com/office/powerpoint/2010/main" val="3486115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D13E13F-1006-4726-A160-AB159545BFCA}" type="slidenum">
              <a:rPr lang="vi-VN" smtClean="0"/>
              <a:t>1</a:t>
            </a:fld>
            <a:endParaRPr lang="vi-VN"/>
          </a:p>
        </p:txBody>
      </p:sp>
    </p:spTree>
    <p:extLst>
      <p:ext uri="{BB962C8B-B14F-4D97-AF65-F5344CB8AC3E}">
        <p14:creationId xmlns:p14="http://schemas.microsoft.com/office/powerpoint/2010/main" val="350336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3664F726-4EC9-4785-A48A-11428F1E967C}" type="datetime1">
              <a:rPr lang="vi-VN" smtClean="0"/>
              <a:t>26/09/2025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970E3674-316E-42B9-B299-7A15B71A35BA}" type="datetime1">
              <a:rPr lang="vi-VN" smtClean="0"/>
              <a:t>26/09/2025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C20E0847-8546-4324-B140-DAA143FAAE6C}" type="datetime1">
              <a:rPr lang="vi-VN" smtClean="0"/>
              <a:t>26/09/2025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r>
              <a:rPr lang="en-US"/>
              <a:t>EVS Research</a:t>
            </a:r>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4C3CD4C9-B232-4664-A8A4-88223F5BDB21}" type="datetime1">
              <a:rPr lang="vi-VN" smtClean="0"/>
              <a:t>26/09/2025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a:xfrm>
            <a:off x="2389632" y="9745839"/>
            <a:ext cx="2487168" cy="153888"/>
          </a:xfrm>
        </p:spPr>
        <p:txBody>
          <a:bodyPr lIns="0" tIns="0" rIns="0" bIns="0"/>
          <a:lstStyle>
            <a:lvl1pPr algn="ctr">
              <a:defRPr sz="1000" b="1">
                <a:ln>
                  <a:noFill/>
                </a:ln>
                <a:gradFill>
                  <a:gsLst>
                    <a:gs pos="0">
                      <a:srgbClr val="4C2683"/>
                    </a:gs>
                    <a:gs pos="100000">
                      <a:srgbClr val="D53D96"/>
                    </a:gs>
                  </a:gsLst>
                  <a:lin ang="5400000" scaled="1"/>
                </a:gradFill>
                <a:latin typeface="+mn-lt"/>
              </a:defRPr>
            </a:lvl1pPr>
          </a:lstStyle>
          <a:p>
            <a:r>
              <a:rPr lang="en-US"/>
              <a:t>www.eves.com.vn</a:t>
            </a:r>
          </a:p>
        </p:txBody>
      </p:sp>
      <p:sp>
        <p:nvSpPr>
          <p:cNvPr id="4" name="Holder 4"/>
          <p:cNvSpPr>
            <a:spLocks noGrp="1"/>
          </p:cNvSpPr>
          <p:nvPr>
            <p:ph type="sldNum" sz="quarter" idx="7"/>
          </p:nvPr>
        </p:nvSpPr>
        <p:spPr>
          <a:xfrm>
            <a:off x="5529904" y="9745839"/>
            <a:ext cx="1787652" cy="153888"/>
          </a:xfrm>
        </p:spPr>
        <p:txBody>
          <a:bodyPr lIns="0" tIns="0" rIns="0" bIns="0"/>
          <a:lstStyle>
            <a:lvl1pPr algn="r">
              <a:defRPr sz="1000">
                <a:gradFill>
                  <a:gsLst>
                    <a:gs pos="0">
                      <a:srgbClr val="4C2683"/>
                    </a:gs>
                    <a:gs pos="100000">
                      <a:srgbClr val="D53D96"/>
                    </a:gs>
                  </a:gsLst>
                  <a:lin ang="5400000" scaled="1"/>
                </a:gradFill>
                <a:latin typeface="+mn-lt"/>
              </a:defRPr>
            </a:lvl1pPr>
          </a:lstStyle>
          <a:p>
            <a:r>
              <a:rPr lang="en-US"/>
              <a:t>Trang</a:t>
            </a:r>
          </a:p>
        </p:txBody>
      </p:sp>
      <p:sp>
        <p:nvSpPr>
          <p:cNvPr id="5" name="Title 4">
            <a:extLst>
              <a:ext uri="{FF2B5EF4-FFF2-40B4-BE49-F238E27FC236}">
                <a16:creationId xmlns:a16="http://schemas.microsoft.com/office/drawing/2014/main" id="{3ECB9C04-123A-4C36-8FC3-0EF2EE796EBC}"/>
              </a:ext>
            </a:extLst>
          </p:cNvPr>
          <p:cNvSpPr>
            <a:spLocks noGrp="1"/>
          </p:cNvSpPr>
          <p:nvPr>
            <p:ph type="title" hasCustomPrompt="1"/>
          </p:nvPr>
        </p:nvSpPr>
        <p:spPr>
          <a:xfrm>
            <a:off x="388620" y="402336"/>
            <a:ext cx="1287780" cy="283464"/>
          </a:xfrm>
          <a:ln>
            <a:solidFill>
              <a:schemeClr val="bg1"/>
            </a:solidFill>
          </a:ln>
        </p:spPr>
        <p:txBody>
          <a:bodyPr/>
          <a:lstStyle>
            <a:lvl1pPr>
              <a:defRPr b="1">
                <a:gradFill>
                  <a:gsLst>
                    <a:gs pos="0">
                      <a:srgbClr val="4C2683"/>
                    </a:gs>
                    <a:gs pos="100000">
                      <a:srgbClr val="D53D96"/>
                    </a:gs>
                  </a:gsLst>
                  <a:lin ang="5400000" scaled="1"/>
                </a:gradFill>
              </a:defRPr>
            </a:lvl1pPr>
          </a:lstStyle>
          <a:p>
            <a:r>
              <a:rPr lang="en-US" dirty="0"/>
              <a:t>DAILY RECAP</a:t>
            </a:r>
          </a:p>
        </p:txBody>
      </p:sp>
      <p:pic>
        <p:nvPicPr>
          <p:cNvPr id="6" name="Picture 13">
            <a:extLst>
              <a:ext uri="{FF2B5EF4-FFF2-40B4-BE49-F238E27FC236}">
                <a16:creationId xmlns:a16="http://schemas.microsoft.com/office/drawing/2014/main" id="{5818EAB3-CB79-4207-83B7-301BA1C9240C}"/>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54844" y="9514211"/>
            <a:ext cx="853002" cy="391789"/>
          </a:xfrm>
          <a:prstGeom prst="rect">
            <a:avLst/>
          </a:prstGeom>
          <a:noFill/>
          <a:extLst>
            <a:ext uri="{909E8E84-426E-40DD-AFC4-6F175D3DCCD1}">
              <a14:hiddenFill xmlns:a14="http://schemas.microsoft.com/office/drawing/2010/main">
                <a:solidFill>
                  <a:srgbClr val="FFFFFF"/>
                </a:solidFill>
              </a14:hiddenFill>
            </a:ext>
          </a:extLst>
        </p:spPr>
      </p:pic>
      <p:sp>
        <p:nvSpPr>
          <p:cNvPr id="12" name="Title 4">
            <a:extLst>
              <a:ext uri="{FF2B5EF4-FFF2-40B4-BE49-F238E27FC236}">
                <a16:creationId xmlns:a16="http://schemas.microsoft.com/office/drawing/2014/main" id="{59808F85-B767-4649-A3C1-210B8617D07D}"/>
              </a:ext>
            </a:extLst>
          </p:cNvPr>
          <p:cNvSpPr txBox="1">
            <a:spLocks/>
          </p:cNvSpPr>
          <p:nvPr userDrawn="1"/>
        </p:nvSpPr>
        <p:spPr>
          <a:xfrm>
            <a:off x="6029776" y="402336"/>
            <a:ext cx="1287780"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a:t>25/09/2025</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r>
              <a:rPr lang="en-US"/>
              <a:t>EVS Research</a:t>
            </a:r>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50A28E32-50CB-4D5D-B572-572AE27B671F}" type="datetime1">
              <a:rPr lang="vi-VN" smtClean="0"/>
              <a:t>26/09/2025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eves.com.vn/" TargetMode="External"/><Relationship Id="rId1" Type="http://schemas.openxmlformats.org/officeDocument/2006/relationships/slideLayout" Target="../slideLayouts/slideLayout5.xml"/><Relationship Id="rId5" Type="http://schemas.openxmlformats.org/officeDocument/2006/relationships/image" Target="../media/image2.pn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A29DA802-6F90-4F90-8588-0F15414C99F1}"/>
              </a:ext>
            </a:extLst>
          </p:cNvPr>
          <p:cNvPicPr/>
          <p:nvPr/>
        </p:nvPicPr>
        <p:blipFill rotWithShape="1">
          <a:blip r:embed="rId3"/>
          <a:srcRect r="28337"/>
          <a:stretch/>
        </p:blipFill>
        <p:spPr bwMode="auto">
          <a:xfrm flipH="1">
            <a:off x="446393" y="204003"/>
            <a:ext cx="6878017" cy="695060"/>
          </a:xfrm>
          <a:prstGeom prst="rect">
            <a:avLst/>
          </a:prstGeom>
          <a:ln>
            <a:noFill/>
          </a:ln>
          <a:extLst>
            <a:ext uri="{53640926-AAD7-44D8-BBD7-CCE9431645EC}">
              <a14:shadowObscured xmlns:a14="http://schemas.microsoft.com/office/drawing/2010/main"/>
            </a:ext>
          </a:extLst>
        </p:spPr>
      </p:pic>
      <p:sp>
        <p:nvSpPr>
          <p:cNvPr id="2" name="Footer Placeholder 1">
            <a:extLst>
              <a:ext uri="{FF2B5EF4-FFF2-40B4-BE49-F238E27FC236}">
                <a16:creationId xmlns:a16="http://schemas.microsoft.com/office/drawing/2014/main" id="{1ADEE014-1C8D-45F7-924B-4B831F367CB7}"/>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987253DA-3465-407A-9050-01E7A5B50065}"/>
              </a:ext>
            </a:extLst>
          </p:cNvPr>
          <p:cNvSpPr>
            <a:spLocks noGrp="1"/>
          </p:cNvSpPr>
          <p:nvPr>
            <p:ph type="sldNum" sz="quarter" idx="7"/>
          </p:nvPr>
        </p:nvSpPr>
        <p:spPr/>
        <p:txBody>
          <a:bodyPr/>
          <a:lstStyle/>
          <a:p>
            <a:r>
              <a:rPr lang="en-US"/>
              <a:t>Trang 1</a:t>
            </a:r>
          </a:p>
        </p:txBody>
      </p:sp>
      <p:sp>
        <p:nvSpPr>
          <p:cNvPr id="5" name="TextBox 4">
            <a:extLst>
              <a:ext uri="{FF2B5EF4-FFF2-40B4-BE49-F238E27FC236}">
                <a16:creationId xmlns:a16="http://schemas.microsoft.com/office/drawing/2014/main" id="{40157926-1D6D-48DC-B120-DD9AE4827651}"/>
              </a:ext>
            </a:extLst>
          </p:cNvPr>
          <p:cNvSpPr txBox="1"/>
          <p:nvPr/>
        </p:nvSpPr>
        <p:spPr>
          <a:xfrm>
            <a:off x="400953" y="1138535"/>
            <a:ext cx="6849362" cy="461665"/>
          </a:xfrm>
          <a:prstGeom prst="rect">
            <a:avLst/>
          </a:prstGeom>
          <a:noFill/>
        </p:spPr>
        <p:txBody>
          <a:bodyPr wrap="square" rtlCol="0">
            <a:spAutoFit/>
          </a:bodyPr>
          <a:lstStyle/>
          <a:p>
            <a:pPr algn="ctr"/>
            <a:r>
              <a:rPr lang="en-US" sz="2400" b="1" smtClean="0">
                <a:solidFill>
                  <a:schemeClr val="tx1"/>
                </a:solidFill>
                <a:latin typeface="Calibri (Headings)"/>
              </a:rPr>
              <a:t>ĐẢO CHIỀU CUỐI PHIÊN</a:t>
            </a:r>
            <a:endParaRPr lang="vi-VN" sz="2400" b="1">
              <a:solidFill>
                <a:schemeClr val="tx1"/>
              </a:solidFill>
              <a:latin typeface="Calibri (Headings)"/>
            </a:endParaRPr>
          </a:p>
        </p:txBody>
      </p:sp>
      <p:sp>
        <p:nvSpPr>
          <p:cNvPr id="6" name="TextBox 5">
            <a:extLst>
              <a:ext uri="{FF2B5EF4-FFF2-40B4-BE49-F238E27FC236}">
                <a16:creationId xmlns:a16="http://schemas.microsoft.com/office/drawing/2014/main" id="{4CD092E9-603F-4103-B105-740D3E5D34E0}"/>
              </a:ext>
            </a:extLst>
          </p:cNvPr>
          <p:cNvSpPr txBox="1"/>
          <p:nvPr/>
        </p:nvSpPr>
        <p:spPr>
          <a:xfrm>
            <a:off x="428168" y="1939869"/>
            <a:ext cx="2033231" cy="276999"/>
          </a:xfrm>
          <a:prstGeom prst="rect">
            <a:avLst/>
          </a:prstGeom>
          <a:noFill/>
        </p:spPr>
        <p:txBody>
          <a:bodyPr wrap="square" rtlCol="0">
            <a:spAutoFit/>
          </a:bodyPr>
          <a:lstStyle/>
          <a:p>
            <a:r>
              <a:rPr lang="en-US" sz="1200" b="1">
                <a:solidFill>
                  <a:schemeClr val="bg1"/>
                </a:solidFill>
                <a:latin typeface="+mj-lt"/>
              </a:rPr>
              <a:t>THỐNG KÊ THỊ TRƯỜNG</a:t>
            </a:r>
            <a:endParaRPr lang="vi-VN" sz="1200" b="1">
              <a:solidFill>
                <a:schemeClr val="bg1"/>
              </a:solidFill>
              <a:latin typeface="+mj-lt"/>
            </a:endParaRPr>
          </a:p>
        </p:txBody>
      </p:sp>
      <p:sp>
        <p:nvSpPr>
          <p:cNvPr id="7" name="TextBox 6">
            <a:extLst>
              <a:ext uri="{FF2B5EF4-FFF2-40B4-BE49-F238E27FC236}">
                <a16:creationId xmlns:a16="http://schemas.microsoft.com/office/drawing/2014/main" id="{F63FC184-9056-4239-9743-07928C2C7B45}"/>
              </a:ext>
            </a:extLst>
          </p:cNvPr>
          <p:cNvSpPr txBox="1"/>
          <p:nvPr/>
        </p:nvSpPr>
        <p:spPr>
          <a:xfrm>
            <a:off x="451837" y="328151"/>
            <a:ext cx="5265533" cy="461665"/>
          </a:xfrm>
          <a:prstGeom prst="rect">
            <a:avLst/>
          </a:prstGeom>
          <a:noFill/>
        </p:spPr>
        <p:txBody>
          <a:bodyPr wrap="square" rtlCol="0">
            <a:spAutoFit/>
          </a:bodyPr>
          <a:lstStyle/>
          <a:p>
            <a:pPr algn="l"/>
            <a:r>
              <a:rPr lang="en-US" sz="2400" b="1">
                <a:solidFill>
                  <a:schemeClr val="bg1"/>
                </a:solidFill>
                <a:latin typeface="+mj-lt"/>
              </a:rPr>
              <a:t>DAILY RECAP – </a:t>
            </a:r>
            <a:r>
              <a:rPr lang="en-US" sz="2400" b="1">
                <a:solidFill>
                  <a:schemeClr val="bg1"/>
                </a:solidFill>
                <a:latin typeface="Calibri (Headings)"/>
              </a:rPr>
              <a:t>26/09/2025</a:t>
            </a:r>
          </a:p>
        </p:txBody>
      </p:sp>
      <p:sp>
        <p:nvSpPr>
          <p:cNvPr id="8" name="TextBox 7">
            <a:extLst>
              <a:ext uri="{FF2B5EF4-FFF2-40B4-BE49-F238E27FC236}">
                <a16:creationId xmlns:a16="http://schemas.microsoft.com/office/drawing/2014/main" id="{AF2D3759-5BCF-47C0-B855-B1AD3FC993EC}"/>
              </a:ext>
            </a:extLst>
          </p:cNvPr>
          <p:cNvSpPr txBox="1"/>
          <p:nvPr/>
        </p:nvSpPr>
        <p:spPr>
          <a:xfrm>
            <a:off x="5646613" y="325767"/>
            <a:ext cx="1603702" cy="400110"/>
          </a:xfrm>
          <a:prstGeom prst="rect">
            <a:avLst/>
          </a:prstGeom>
          <a:noFill/>
        </p:spPr>
        <p:txBody>
          <a:bodyPr wrap="square" rtlCol="0">
            <a:spAutoFit/>
          </a:bodyPr>
          <a:lstStyle/>
          <a:p>
            <a:pPr algn="r"/>
            <a:r>
              <a:rPr lang="en-US" sz="2000" b="1">
                <a:solidFill>
                  <a:schemeClr val="bg1"/>
                </a:solidFill>
                <a:latin typeface="+mj-lt"/>
              </a:rPr>
              <a:t>EVS Research</a:t>
            </a:r>
            <a:endParaRPr lang="vi-VN" sz="900" b="1">
              <a:solidFill>
                <a:schemeClr val="bg1"/>
              </a:solidFill>
              <a:latin typeface="+mj-lt"/>
            </a:endParaRPr>
          </a:p>
        </p:txBody>
      </p:sp>
      <p:cxnSp>
        <p:nvCxnSpPr>
          <p:cNvPr id="9" name="Straight Connector 8">
            <a:extLst>
              <a:ext uri="{FF2B5EF4-FFF2-40B4-BE49-F238E27FC236}">
                <a16:creationId xmlns:a16="http://schemas.microsoft.com/office/drawing/2014/main" id="{E79914B9-341A-4A8E-A995-A6BFE375D6CF}"/>
              </a:ext>
            </a:extLst>
          </p:cNvPr>
          <p:cNvCxnSpPr>
            <a:cxnSpLocks/>
          </p:cNvCxnSpPr>
          <p:nvPr/>
        </p:nvCxnSpPr>
        <p:spPr>
          <a:xfrm>
            <a:off x="5610753" y="348444"/>
            <a:ext cx="0" cy="4061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42B4075-1661-4F92-A49F-82FFA4D0A28F}"/>
              </a:ext>
            </a:extLst>
          </p:cNvPr>
          <p:cNvGrpSpPr/>
          <p:nvPr/>
        </p:nvGrpSpPr>
        <p:grpSpPr>
          <a:xfrm>
            <a:off x="4574310" y="1851074"/>
            <a:ext cx="2749530" cy="269492"/>
            <a:chOff x="4574880" y="1663714"/>
            <a:chExt cx="2749530" cy="269492"/>
          </a:xfrm>
        </p:grpSpPr>
        <p:pic>
          <p:nvPicPr>
            <p:cNvPr id="11" name="Picture 10">
              <a:extLst>
                <a:ext uri="{FF2B5EF4-FFF2-40B4-BE49-F238E27FC236}">
                  <a16:creationId xmlns:a16="http://schemas.microsoft.com/office/drawing/2014/main" id="{D23826C8-63B4-4BD9-8269-22F7767282A8}"/>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12" name="TextBox 11">
              <a:extLst>
                <a:ext uri="{FF2B5EF4-FFF2-40B4-BE49-F238E27FC236}">
                  <a16:creationId xmlns:a16="http://schemas.microsoft.com/office/drawing/2014/main" id="{BFCB5A4A-5400-449B-93EA-0FA33EFF7967}"/>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THỊ TRƯỜNG THẾ GIỚI</a:t>
              </a:r>
              <a:endParaRPr lang="vi-VN" sz="1000" b="1">
                <a:solidFill>
                  <a:schemeClr val="bg1"/>
                </a:solidFill>
                <a:latin typeface="+mj-lt"/>
              </a:endParaRPr>
            </a:p>
          </p:txBody>
        </p:sp>
      </p:grpSp>
      <p:grpSp>
        <p:nvGrpSpPr>
          <p:cNvPr id="13" name="Group 12">
            <a:extLst>
              <a:ext uri="{FF2B5EF4-FFF2-40B4-BE49-F238E27FC236}">
                <a16:creationId xmlns:a16="http://schemas.microsoft.com/office/drawing/2014/main" id="{499559B6-049A-4736-A677-A6FD115E104F}"/>
              </a:ext>
            </a:extLst>
          </p:cNvPr>
          <p:cNvGrpSpPr/>
          <p:nvPr/>
        </p:nvGrpSpPr>
        <p:grpSpPr>
          <a:xfrm>
            <a:off x="4588945" y="3257370"/>
            <a:ext cx="2752412" cy="260477"/>
            <a:chOff x="4568611" y="3532536"/>
            <a:chExt cx="2752412" cy="260477"/>
          </a:xfrm>
        </p:grpSpPr>
        <p:pic>
          <p:nvPicPr>
            <p:cNvPr id="14" name="Picture 13">
              <a:extLst>
                <a:ext uri="{FF2B5EF4-FFF2-40B4-BE49-F238E27FC236}">
                  <a16:creationId xmlns:a16="http://schemas.microsoft.com/office/drawing/2014/main" id="{1BA9E187-DCF3-492F-A5B5-979C925EFFDB}"/>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15" name="TextBox 14">
              <a:extLst>
                <a:ext uri="{FF2B5EF4-FFF2-40B4-BE49-F238E27FC236}">
                  <a16:creationId xmlns:a16="http://schemas.microsoft.com/office/drawing/2014/main" id="{767DB8DC-ACCA-4AF1-B0B1-F3011F12ADA7}"/>
                </a:ext>
              </a:extLst>
            </p:cNvPr>
            <p:cNvSpPr txBox="1"/>
            <p:nvPr/>
          </p:nvSpPr>
          <p:spPr>
            <a:xfrm>
              <a:off x="4580495" y="3532536"/>
              <a:ext cx="1940520" cy="246221"/>
            </a:xfrm>
            <a:prstGeom prst="rect">
              <a:avLst/>
            </a:prstGeom>
            <a:noFill/>
          </p:spPr>
          <p:txBody>
            <a:bodyPr wrap="square" rtlCol="0">
              <a:spAutoFit/>
            </a:bodyPr>
            <a:lstStyle/>
            <a:p>
              <a:r>
                <a:rPr lang="en-US" sz="1000" b="1">
                  <a:solidFill>
                    <a:schemeClr val="bg1"/>
                  </a:solidFill>
                  <a:latin typeface="+mj-lt"/>
                </a:rPr>
                <a:t>THỊ TRƯỜNG HÀNG HÓA</a:t>
              </a:r>
              <a:endParaRPr lang="vi-VN" sz="1000" b="1">
                <a:solidFill>
                  <a:schemeClr val="bg1"/>
                </a:solidFill>
                <a:latin typeface="+mj-lt"/>
              </a:endParaRPr>
            </a:p>
          </p:txBody>
        </p:sp>
      </p:grpSp>
      <p:sp>
        <p:nvSpPr>
          <p:cNvPr id="16" name="TextBox 15">
            <a:extLst>
              <a:ext uri="{FF2B5EF4-FFF2-40B4-BE49-F238E27FC236}">
                <a16:creationId xmlns:a16="http://schemas.microsoft.com/office/drawing/2014/main" id="{3F9C61D8-2C1C-475E-B54F-41E89B5A94DE}"/>
              </a:ext>
            </a:extLst>
          </p:cNvPr>
          <p:cNvSpPr txBox="1"/>
          <p:nvPr/>
        </p:nvSpPr>
        <p:spPr>
          <a:xfrm>
            <a:off x="460537" y="2178765"/>
            <a:ext cx="3959063" cy="3862596"/>
          </a:xfrm>
          <a:prstGeom prst="rect">
            <a:avLst/>
          </a:prstGeom>
          <a:noFill/>
        </p:spPr>
        <p:txBody>
          <a:bodyPr wrap="square" rtlCol="0">
            <a:spAutoFit/>
          </a:bodyPr>
          <a:lstStyle/>
          <a:p>
            <a:pPr marL="171450" indent="-171450" algn="just">
              <a:spcBef>
                <a:spcPts val="300"/>
              </a:spcBef>
              <a:spcAft>
                <a:spcPts val="300"/>
              </a:spcAft>
              <a:buClr>
                <a:srgbClr val="D53D96"/>
              </a:buClr>
              <a:buFont typeface="Wingdings" panose="05000000000000000000" pitchFamily="2" charset="2"/>
              <a:buChar char="§"/>
            </a:pPr>
            <a:r>
              <a:rPr lang="en-US" sz="1100" b="1">
                <a:latin typeface="Calibri" panose="020F0502020204030204" pitchFamily="34" charset="0"/>
                <a:ea typeface="Calibri" panose="020F0502020204030204" pitchFamily="34" charset="0"/>
                <a:cs typeface="Calibri" panose="020F0502020204030204" pitchFamily="34" charset="0"/>
              </a:rPr>
              <a:t>Thị </a:t>
            </a:r>
            <a:r>
              <a:rPr lang="en-US" sz="1100" b="1" err="1">
                <a:latin typeface="Calibri" panose="020F0502020204030204" pitchFamily="34" charset="0"/>
                <a:ea typeface="Calibri" panose="020F0502020204030204" pitchFamily="34" charset="0"/>
                <a:cs typeface="Calibri" panose="020F0502020204030204" pitchFamily="34" charset="0"/>
              </a:rPr>
              <a:t>trường</a:t>
            </a:r>
            <a:r>
              <a:rPr lang="en-US" sz="1100" b="1">
                <a:latin typeface="Calibri" panose="020F0502020204030204" pitchFamily="34" charset="0"/>
                <a:ea typeface="Calibri" panose="020F0502020204030204" pitchFamily="34" charset="0"/>
                <a:cs typeface="Calibri" panose="020F0502020204030204" pitchFamily="34" charset="0"/>
              </a:rPr>
              <a:t> </a:t>
            </a:r>
            <a:r>
              <a:rPr lang="en-US" sz="1100" b="1" err="1">
                <a:latin typeface="Calibri" panose="020F0502020204030204" pitchFamily="34" charset="0"/>
                <a:ea typeface="Calibri" panose="020F0502020204030204" pitchFamily="34" charset="0"/>
                <a:cs typeface="Calibri" panose="020F0502020204030204" pitchFamily="34" charset="0"/>
              </a:rPr>
              <a:t>chứng</a:t>
            </a:r>
            <a:r>
              <a:rPr lang="en-US" sz="1100" b="1">
                <a:latin typeface="Calibri" panose="020F0502020204030204" pitchFamily="34" charset="0"/>
                <a:ea typeface="Calibri" panose="020F0502020204030204" pitchFamily="34" charset="0"/>
                <a:cs typeface="Calibri" panose="020F0502020204030204" pitchFamily="34" charset="0"/>
              </a:rPr>
              <a:t> </a:t>
            </a:r>
            <a:r>
              <a:rPr lang="en-US" sz="1100" b="1" err="1">
                <a:latin typeface="Calibri" panose="020F0502020204030204" pitchFamily="34" charset="0"/>
                <a:ea typeface="Calibri" panose="020F0502020204030204" pitchFamily="34" charset="0"/>
                <a:cs typeface="Calibri" panose="020F0502020204030204" pitchFamily="34" charset="0"/>
              </a:rPr>
              <a:t>khoán</a:t>
            </a:r>
            <a:r>
              <a:rPr lang="en-US" sz="1100" b="1">
                <a:latin typeface="Calibri" panose="020F0502020204030204" pitchFamily="34" charset="0"/>
                <a:ea typeface="Calibri" panose="020F0502020204030204" pitchFamily="34" charset="0"/>
                <a:cs typeface="Calibri" panose="020F0502020204030204" pitchFamily="34" charset="0"/>
              </a:rPr>
              <a:t> </a:t>
            </a:r>
            <a:r>
              <a:rPr lang="en-US" sz="1100" b="1" err="1">
                <a:latin typeface="Calibri" panose="020F0502020204030204" pitchFamily="34" charset="0"/>
                <a:ea typeface="Calibri" panose="020F0502020204030204" pitchFamily="34" charset="0"/>
                <a:cs typeface="Calibri" panose="020F0502020204030204" pitchFamily="34" charset="0"/>
              </a:rPr>
              <a:t>Mỹ</a:t>
            </a:r>
            <a:r>
              <a:rPr lang="en-US" sz="1100" b="1">
                <a:latin typeface="Calibri" panose="020F0502020204030204" pitchFamily="34" charset="0"/>
                <a:ea typeface="Calibri" panose="020F0502020204030204" pitchFamily="34" charset="0"/>
                <a:cs typeface="Calibri" panose="020F0502020204030204" pitchFamily="34" charset="0"/>
              </a:rPr>
              <a:t> </a:t>
            </a:r>
            <a:r>
              <a:rPr lang="en-US" sz="1100" smtClean="0">
                <a:latin typeface="Calibri" panose="020F0502020204030204" pitchFamily="34" charset="0"/>
                <a:ea typeface="Calibri" panose="020F0502020204030204" pitchFamily="34" charset="0"/>
                <a:cs typeface="Calibri" panose="020F0502020204030204" pitchFamily="34" charset="0"/>
              </a:rPr>
              <a:t>giảm mạnh sau khi các lo ngại về tăng trưởng kinh tế Mỹ chậm lại.</a:t>
            </a:r>
            <a:endParaRPr lang="en-US" sz="1100">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VN-Index</a:t>
            </a:r>
            <a:r>
              <a:rPr lang="en-US"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giảm -5,39 điểm (-0,32%)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1.660,70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với</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thanh</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khoản</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26.939,0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tỷ</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đồng</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Thị</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trường</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hôm</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nay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giao dịch rằng co trong cả phiên về điểm </a:t>
            </a:r>
            <a:r>
              <a:rPr lang="en-US" sz="1100" smtClean="0">
                <a:solidFill>
                  <a:schemeClr val="tx1"/>
                </a:solidFill>
                <a:latin typeface="Calibri" panose="020F0502020204030204" pitchFamily="34" charset="0"/>
                <a:ea typeface="Calibri" panose="020F0502020204030204" pitchFamily="34" charset="0"/>
                <a:cs typeface="Calibri" panose="020F0502020204030204" pitchFamily="34" charset="0"/>
              </a:rPr>
              <a:t>số, trong phiên chiều có những lúc thị trường tăng điểm tích cực tuy nhiên lại đảo chiều giảm nhẹ vào cuối phiên. Thanh khoản vẫn nằm ở mức thấp mặc dù thị trường có nhiều biến động.</a:t>
            </a:r>
            <a:endParaRPr lang="en-US" sz="11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Nhóm cổ phiếu VN30</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giảm -6,02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(-0,32%)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1.852,65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với</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sắc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đỏ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chiếm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đa</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khi</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có</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5 mã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tăng</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4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mã</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không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đổi</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và 21 mã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giảm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Trong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đó</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VIC (+3,8%) và CTG (+0,8%) ảnh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hưởng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tích</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cực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tới</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Ở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chiều</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ngược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lại</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HDB (-2,7%)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VPB (-1,8%)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ảnh</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hưởng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tiêu</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cực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tới</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a:t>
            </a:r>
          </a:p>
          <a:p>
            <a:pPr marL="171450" indent="-171450" algn="just">
              <a:spcBef>
                <a:spcPts val="300"/>
              </a:spcBef>
              <a:spcAft>
                <a:spcPts val="300"/>
              </a:spcAft>
              <a:buClr>
                <a:srgbClr val="D53D96"/>
              </a:buClr>
              <a:buFont typeface="Wingdings" panose="05000000000000000000" pitchFamily="2" charset="2"/>
              <a:buChar char="§"/>
            </a:pP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Nhóm</a:t>
            </a:r>
            <a:r>
              <a:rPr lang="en-US" sz="1100" b="1" kern="100">
                <a:solidFill>
                  <a:schemeClr val="tx1"/>
                </a:solidFill>
                <a:latin typeface="Calibri" panose="020F0502020204030204" pitchFamily="34" charset="0"/>
                <a:ea typeface="Calibri" panose="020F0502020204030204" pitchFamily="34" charset="0"/>
                <a:cs typeface="Calibri" panose="020F0502020204030204" pitchFamily="34" charset="0"/>
              </a:rPr>
              <a:t> Midcap – Smallcap: </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nhóm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Midcap giảm -27,70 điểm (-1,10%), nhóm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Smallcap</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giảm -4,82 điểm (-0,30%).</a:t>
            </a:r>
          </a:p>
          <a:p>
            <a:pPr marL="171450" indent="-171450" algn="just">
              <a:spcBef>
                <a:spcPts val="300"/>
              </a:spcBef>
              <a:spcAft>
                <a:spcPts val="300"/>
              </a:spcAft>
              <a:buClr>
                <a:srgbClr val="D53D96"/>
              </a:buClr>
              <a:buFont typeface="Wingdings" panose="05000000000000000000" pitchFamily="2" charset="2"/>
              <a:buChar cha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HNX-Index</a:t>
            </a:r>
            <a:r>
              <a:rPr lang="en-US"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giảm -1,59 điểm </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0,57</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276,06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điểm</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với</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thanh</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khoản</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2.384,3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tỷ</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1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UPCom</a:t>
            </a:r>
            <a:r>
              <a:rPr lang="en-US"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tăng +0,14 điểm </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(+0,13%)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đạt</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110,63 điểm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với</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tổng</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giá</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trị</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giao</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dịch</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ở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mức</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506,5</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tỷ</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18" name="Table 17">
            <a:extLst>
              <a:ext uri="{FF2B5EF4-FFF2-40B4-BE49-F238E27FC236}">
                <a16:creationId xmlns:a16="http://schemas.microsoft.com/office/drawing/2014/main" id="{18E0DE08-EE34-4BCC-A85F-5EC0B14980E7}"/>
              </a:ext>
            </a:extLst>
          </p:cNvPr>
          <p:cNvGraphicFramePr>
            <a:graphicFrameLocks noGrp="1"/>
          </p:cNvGraphicFramePr>
          <p:nvPr>
            <p:extLst>
              <p:ext uri="{D42A27DB-BD31-4B8C-83A1-F6EECF244321}">
                <p14:modId xmlns:p14="http://schemas.microsoft.com/office/powerpoint/2010/main" val="1038876574"/>
              </p:ext>
            </p:extLst>
          </p:nvPr>
        </p:nvGraphicFramePr>
        <p:xfrm>
          <a:off x="4579925" y="2131334"/>
          <a:ext cx="2720704" cy="1080000"/>
        </p:xfrm>
        <a:graphic>
          <a:graphicData uri="http://schemas.openxmlformats.org/drawingml/2006/table">
            <a:tbl>
              <a:tblPr/>
              <a:tblGrid>
                <a:gridCol w="680176">
                  <a:extLst>
                    <a:ext uri="{9D8B030D-6E8A-4147-A177-3AD203B41FA5}">
                      <a16:colId xmlns:a16="http://schemas.microsoft.com/office/drawing/2014/main" val="2697742861"/>
                    </a:ext>
                  </a:extLst>
                </a:gridCol>
                <a:gridCol w="680176">
                  <a:extLst>
                    <a:ext uri="{9D8B030D-6E8A-4147-A177-3AD203B41FA5}">
                      <a16:colId xmlns:a16="http://schemas.microsoft.com/office/drawing/2014/main" val="2033761633"/>
                    </a:ext>
                  </a:extLst>
                </a:gridCol>
                <a:gridCol w="680176">
                  <a:extLst>
                    <a:ext uri="{9D8B030D-6E8A-4147-A177-3AD203B41FA5}">
                      <a16:colId xmlns:a16="http://schemas.microsoft.com/office/drawing/2014/main" val="2496879190"/>
                    </a:ext>
                  </a:extLst>
                </a:gridCol>
                <a:gridCol w="680176">
                  <a:extLst>
                    <a:ext uri="{9D8B030D-6E8A-4147-A177-3AD203B41FA5}">
                      <a16:colId xmlns:a16="http://schemas.microsoft.com/office/drawing/2014/main" val="4147724463"/>
                    </a:ext>
                  </a:extLst>
                </a:gridCol>
              </a:tblGrid>
              <a:tr h="180000">
                <a:tc>
                  <a:txBody>
                    <a:bodyPr/>
                    <a:lstStyle/>
                    <a:p>
                      <a:pPr algn="l" fontAlgn="ctr"/>
                      <a:r>
                        <a:rPr lang="en-US" sz="1000" b="1" i="0" u="none" strike="noStrike" err="1">
                          <a:solidFill>
                            <a:srgbClr val="000000"/>
                          </a:solidFill>
                          <a:effectLst/>
                          <a:latin typeface="+mn-lt"/>
                        </a:rPr>
                        <a:t>Chỉ</a:t>
                      </a:r>
                      <a:r>
                        <a:rPr lang="en-US" sz="1000" b="1" i="0" u="none" strike="noStrike">
                          <a:solidFill>
                            <a:srgbClr val="000000"/>
                          </a:solidFill>
                          <a:effectLst/>
                          <a:latin typeface="+mn-lt"/>
                        </a:rPr>
                        <a:t> </a:t>
                      </a:r>
                      <a:r>
                        <a:rPr lang="en-US" sz="1000" b="1" i="0" u="none" strike="noStrike" err="1">
                          <a:solidFill>
                            <a:srgbClr val="000000"/>
                          </a:solidFill>
                          <a:effectLst/>
                          <a:latin typeface="+mn-lt"/>
                        </a:rPr>
                        <a:t>số</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mn-lt"/>
                        </a:rPr>
                        <a:t>Điểm</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mn-lt"/>
                        </a:rPr>
                        <a:t> Thay đổi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mn-lt"/>
                        </a:rPr>
                        <a:t>%Chg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703060294"/>
                  </a:ext>
                </a:extLst>
              </a:tr>
              <a:tr h="180000">
                <a:tc>
                  <a:txBody>
                    <a:bodyPr/>
                    <a:lstStyle/>
                    <a:p>
                      <a:pPr algn="l" fontAlgn="ctr"/>
                      <a:r>
                        <a:rPr lang="en-US" sz="1000" b="1" i="0" u="none" strike="noStrike">
                          <a:solidFill>
                            <a:srgbClr val="000000"/>
                          </a:solidFill>
                          <a:effectLst/>
                          <a:latin typeface="+mn-lt"/>
                        </a:rPr>
                        <a:t>S&amp;P500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46.121,28</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FF0000"/>
                          </a:solidFill>
                          <a:effectLst/>
                          <a:latin typeface="Calibri" panose="020F0502020204030204" pitchFamily="34" charset="0"/>
                        </a:rPr>
                        <a:t>-171,50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FF0000"/>
                          </a:solidFill>
                          <a:effectLst/>
                          <a:latin typeface="Calibri" panose="020F0502020204030204" pitchFamily="34" charset="0"/>
                        </a:rPr>
                        <a:t>-0,37%</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095812644"/>
                  </a:ext>
                </a:extLst>
              </a:tr>
              <a:tr h="180000">
                <a:tc>
                  <a:txBody>
                    <a:bodyPr/>
                    <a:lstStyle/>
                    <a:p>
                      <a:pPr algn="l" fontAlgn="ctr"/>
                      <a:r>
                        <a:rPr lang="en-US" sz="1000" b="1" i="0" u="none" strike="noStrike">
                          <a:solidFill>
                            <a:srgbClr val="000000"/>
                          </a:solidFill>
                          <a:effectLst/>
                          <a:latin typeface="+mn-lt"/>
                        </a:rPr>
                        <a:t>NASDAQ</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22.497,86</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-75,61</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-0,33%</a:t>
                      </a:r>
                    </a:p>
                  </a:txBody>
                  <a:tcPr marL="7620" marR="7620" marT="7620" marB="0" anchor="ctr">
                    <a:lnL>
                      <a:noFill/>
                    </a:lnL>
                    <a:lnR>
                      <a:noFill/>
                    </a:lnR>
                    <a:lnT>
                      <a:noFill/>
                    </a:lnT>
                    <a:lnB>
                      <a:noFill/>
                    </a:lnB>
                  </a:tcPr>
                </a:tc>
                <a:extLst>
                  <a:ext uri="{0D108BD9-81ED-4DB2-BD59-A6C34878D82A}">
                    <a16:rowId xmlns:a16="http://schemas.microsoft.com/office/drawing/2014/main" val="2291683600"/>
                  </a:ext>
                </a:extLst>
              </a:tr>
              <a:tr h="180000">
                <a:tc>
                  <a:txBody>
                    <a:bodyPr/>
                    <a:lstStyle/>
                    <a:p>
                      <a:pPr algn="l" fontAlgn="ctr"/>
                      <a:r>
                        <a:rPr lang="en-US" sz="1000" b="1" i="0" u="none" strike="noStrike">
                          <a:solidFill>
                            <a:srgbClr val="000000"/>
                          </a:solidFill>
                          <a:effectLst/>
                          <a:latin typeface="+mn-lt"/>
                        </a:rPr>
                        <a:t>Dow</a:t>
                      </a:r>
                      <a:r>
                        <a:rPr lang="en-US" sz="1000" b="1" i="0" u="none" strike="noStrike" baseline="0">
                          <a:solidFill>
                            <a:srgbClr val="000000"/>
                          </a:solidFill>
                          <a:effectLst/>
                          <a:latin typeface="+mn-lt"/>
                        </a:rPr>
                        <a:t> Jones</a:t>
                      </a:r>
                      <a:endParaRPr lang="en-US" sz="1000" b="1" i="0" u="none" strike="noStrike">
                        <a:solidFill>
                          <a:srgbClr val="000000"/>
                        </a:solidFill>
                        <a:effectLst/>
                        <a:latin typeface="+mn-lt"/>
                      </a:endParaRP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6.637,97</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-18,95</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-0,28%</a:t>
                      </a:r>
                    </a:p>
                  </a:txBody>
                  <a:tcPr marL="7620" marR="7620" marT="7620" marB="0" anchor="ctr">
                    <a:lnL>
                      <a:noFill/>
                    </a:lnL>
                    <a:lnR>
                      <a:noFill/>
                    </a:lnR>
                    <a:lnT>
                      <a:noFill/>
                    </a:lnT>
                    <a:lnB>
                      <a:noFill/>
                    </a:lnB>
                  </a:tcPr>
                </a:tc>
                <a:extLst>
                  <a:ext uri="{0D108BD9-81ED-4DB2-BD59-A6C34878D82A}">
                    <a16:rowId xmlns:a16="http://schemas.microsoft.com/office/drawing/2014/main" val="3877623712"/>
                  </a:ext>
                </a:extLst>
              </a:tr>
              <a:tr h="180000">
                <a:tc>
                  <a:txBody>
                    <a:bodyPr/>
                    <a:lstStyle/>
                    <a:p>
                      <a:pPr algn="l" fontAlgn="ctr"/>
                      <a:r>
                        <a:rPr lang="en-US" sz="1000" b="1" i="0" u="none" strike="noStrike">
                          <a:solidFill>
                            <a:srgbClr val="000000"/>
                          </a:solidFill>
                          <a:effectLst/>
                          <a:latin typeface="+mn-lt"/>
                        </a:rPr>
                        <a:t>DAX</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23.666,81</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55,48</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0,23%</a:t>
                      </a:r>
                    </a:p>
                  </a:txBody>
                  <a:tcPr marL="7620" marR="7620" marT="7620" marB="0" anchor="ctr">
                    <a:lnL>
                      <a:noFill/>
                    </a:lnL>
                    <a:lnR>
                      <a:noFill/>
                    </a:lnR>
                    <a:lnT>
                      <a:noFill/>
                    </a:lnT>
                    <a:lnB>
                      <a:noFill/>
                    </a:lnB>
                  </a:tcPr>
                </a:tc>
                <a:extLst>
                  <a:ext uri="{0D108BD9-81ED-4DB2-BD59-A6C34878D82A}">
                    <a16:rowId xmlns:a16="http://schemas.microsoft.com/office/drawing/2014/main" val="4272476707"/>
                  </a:ext>
                </a:extLst>
              </a:tr>
              <a:tr h="180000">
                <a:tc>
                  <a:txBody>
                    <a:bodyPr/>
                    <a:lstStyle/>
                    <a:p>
                      <a:pPr algn="l" fontAlgn="ctr"/>
                      <a:r>
                        <a:rPr lang="en-US" sz="1000" b="1" i="0" u="none" strike="noStrike">
                          <a:solidFill>
                            <a:srgbClr val="000000"/>
                          </a:solidFill>
                          <a:effectLst/>
                          <a:latin typeface="+mn-lt"/>
                        </a:rPr>
                        <a:t>HANG</a:t>
                      </a:r>
                      <a:r>
                        <a:rPr lang="en-US" sz="1000" b="1" i="0" u="none" strike="noStrike" baseline="0">
                          <a:solidFill>
                            <a:srgbClr val="000000"/>
                          </a:solidFill>
                          <a:effectLst/>
                          <a:latin typeface="+mn-lt"/>
                        </a:rPr>
                        <a:t> SENG</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26.484,68</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FF0000"/>
                          </a:solidFill>
                          <a:effectLst/>
                          <a:latin typeface="Calibri" panose="020F0502020204030204" pitchFamily="34" charset="0"/>
                        </a:rPr>
                        <a:t>-33,97</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FF0000"/>
                          </a:solidFill>
                          <a:effectLst/>
                          <a:latin typeface="Calibri" panose="020F0502020204030204" pitchFamily="34" charset="0"/>
                        </a:rPr>
                        <a:t>-0,13%</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092762080"/>
                  </a:ext>
                </a:extLst>
              </a:tr>
            </a:tbl>
          </a:graphicData>
        </a:graphic>
      </p:graphicFrame>
      <p:graphicFrame>
        <p:nvGraphicFramePr>
          <p:cNvPr id="19" name="Table 18">
            <a:extLst>
              <a:ext uri="{FF2B5EF4-FFF2-40B4-BE49-F238E27FC236}">
                <a16:creationId xmlns:a16="http://schemas.microsoft.com/office/drawing/2014/main" id="{4B609907-E4F3-42BD-9379-65A112FF6298}"/>
              </a:ext>
            </a:extLst>
          </p:cNvPr>
          <p:cNvGraphicFramePr>
            <a:graphicFrameLocks noGrp="1"/>
          </p:cNvGraphicFramePr>
          <p:nvPr>
            <p:extLst>
              <p:ext uri="{D42A27DB-BD31-4B8C-83A1-F6EECF244321}">
                <p14:modId xmlns:p14="http://schemas.microsoft.com/office/powerpoint/2010/main" val="2989061380"/>
              </p:ext>
            </p:extLst>
          </p:nvPr>
        </p:nvGraphicFramePr>
        <p:xfrm>
          <a:off x="4574255" y="3524360"/>
          <a:ext cx="2721600" cy="720000"/>
        </p:xfrm>
        <a:graphic>
          <a:graphicData uri="http://schemas.openxmlformats.org/drawingml/2006/table">
            <a:tbl>
              <a:tblPr/>
              <a:tblGrid>
                <a:gridCol w="809508">
                  <a:extLst>
                    <a:ext uri="{9D8B030D-6E8A-4147-A177-3AD203B41FA5}">
                      <a16:colId xmlns:a16="http://schemas.microsoft.com/office/drawing/2014/main" val="1500849069"/>
                    </a:ext>
                  </a:extLst>
                </a:gridCol>
                <a:gridCol w="551292">
                  <a:extLst>
                    <a:ext uri="{9D8B030D-6E8A-4147-A177-3AD203B41FA5}">
                      <a16:colId xmlns:a16="http://schemas.microsoft.com/office/drawing/2014/main" val="1793852310"/>
                    </a:ext>
                  </a:extLst>
                </a:gridCol>
                <a:gridCol w="680400">
                  <a:extLst>
                    <a:ext uri="{9D8B030D-6E8A-4147-A177-3AD203B41FA5}">
                      <a16:colId xmlns:a16="http://schemas.microsoft.com/office/drawing/2014/main" val="1349712896"/>
                    </a:ext>
                  </a:extLst>
                </a:gridCol>
                <a:gridCol w="680400">
                  <a:extLst>
                    <a:ext uri="{9D8B030D-6E8A-4147-A177-3AD203B41FA5}">
                      <a16:colId xmlns:a16="http://schemas.microsoft.com/office/drawing/2014/main" val="3919780570"/>
                    </a:ext>
                  </a:extLst>
                </a:gridCol>
              </a:tblGrid>
              <a:tr h="180000">
                <a:tc>
                  <a:txBody>
                    <a:bodyPr/>
                    <a:lstStyle/>
                    <a:p>
                      <a:pPr algn="l" fontAlgn="ctr"/>
                      <a:r>
                        <a:rPr lang="en-US" sz="1000" b="1" i="0" u="none" strike="noStrike" err="1">
                          <a:solidFill>
                            <a:srgbClr val="000000"/>
                          </a:solidFill>
                          <a:effectLst/>
                          <a:latin typeface="Calibri" panose="020F0502020204030204" pitchFamily="34" charset="0"/>
                        </a:rPr>
                        <a:t>Chỉ</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số</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Calibri" panose="020F0502020204030204" pitchFamily="34" charset="0"/>
                        </a:rPr>
                        <a:t>Giá</a:t>
                      </a:r>
                      <a:r>
                        <a:rPr lang="en-US" sz="1000" b="1" i="0" u="none" strike="noStrike">
                          <a:solidFill>
                            <a:srgbClr val="000000"/>
                          </a:solidFill>
                          <a:effectLst/>
                          <a:latin typeface="Calibri" panose="020F0502020204030204" pitchFamily="34" charset="0"/>
                        </a:rPr>
                        <a:t> (USD)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Calibri" panose="020F0502020204030204" pitchFamily="34" charset="0"/>
                        </a:rPr>
                        <a:t>Thay</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đổi</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%Chg</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880542442"/>
                  </a:ext>
                </a:extLst>
              </a:tr>
              <a:tr h="180000">
                <a:tc>
                  <a:txBody>
                    <a:bodyPr/>
                    <a:lstStyle/>
                    <a:p>
                      <a:pPr algn="l" fontAlgn="ctr"/>
                      <a:r>
                        <a:rPr lang="en-GB" sz="1000" b="1" i="0" u="none" strike="noStrike" err="1">
                          <a:solidFill>
                            <a:srgbClr val="000000"/>
                          </a:solidFill>
                          <a:effectLst/>
                          <a:latin typeface="Calibri" panose="020F0502020204030204" pitchFamily="34" charset="0"/>
                        </a:rPr>
                        <a:t>Giá</a:t>
                      </a:r>
                      <a:r>
                        <a:rPr lang="en-GB" sz="1000" b="1" i="0" u="none" strike="noStrike">
                          <a:solidFill>
                            <a:srgbClr val="000000"/>
                          </a:solidFill>
                          <a:effectLst/>
                          <a:latin typeface="Calibri" panose="020F0502020204030204" pitchFamily="34" charset="0"/>
                        </a:rPr>
                        <a:t> </a:t>
                      </a:r>
                      <a:r>
                        <a:rPr lang="en-GB" sz="1000" b="1" i="0" u="none" strike="noStrike" err="1">
                          <a:solidFill>
                            <a:srgbClr val="000000"/>
                          </a:solidFill>
                          <a:effectLst/>
                          <a:latin typeface="Calibri" panose="020F0502020204030204" pitchFamily="34" charset="0"/>
                        </a:rPr>
                        <a:t>vàng</a:t>
                      </a:r>
                      <a:endParaRPr lang="en-GB" sz="1000" b="1" i="0" u="none" strike="noStrike">
                        <a:solidFill>
                          <a:srgbClr val="000000"/>
                        </a:solidFill>
                        <a:effectLst/>
                        <a:latin typeface="Calibri" panose="020F0502020204030204" pitchFamily="34" charset="0"/>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3.773,00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FF0000"/>
                          </a:solidFill>
                          <a:effectLst/>
                          <a:latin typeface="Calibri" panose="020F0502020204030204" pitchFamily="34" charset="0"/>
                        </a:rPr>
                        <a:t>-7,60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FF0000"/>
                          </a:solidFill>
                          <a:effectLst/>
                          <a:latin typeface="Calibri" panose="020F0502020204030204" pitchFamily="34" charset="0"/>
                        </a:rPr>
                        <a:t>-0,20%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707754754"/>
                  </a:ext>
                </a:extLst>
              </a:tr>
              <a:tr h="180000">
                <a:tc>
                  <a:txBody>
                    <a:bodyPr/>
                    <a:lstStyle/>
                    <a:p>
                      <a:pPr algn="l" fontAlgn="ctr"/>
                      <a:r>
                        <a:rPr lang="en-GB" sz="1000" b="1" i="0" u="none" strike="noStrike">
                          <a:solidFill>
                            <a:srgbClr val="000000"/>
                          </a:solidFill>
                          <a:effectLst/>
                          <a:latin typeface="Calibri" panose="020F0502020204030204" pitchFamily="34" charset="0"/>
                        </a:rPr>
                        <a:t>Giá dầu Brent</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69,07</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1,44</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2,13%</a:t>
                      </a:r>
                    </a:p>
                  </a:txBody>
                  <a:tcPr marL="7620" marR="7620" marT="7620" marB="0" anchor="ctr">
                    <a:lnL>
                      <a:noFill/>
                    </a:lnL>
                    <a:lnR>
                      <a:noFill/>
                    </a:lnR>
                    <a:lnT>
                      <a:noFill/>
                    </a:lnT>
                    <a:lnB>
                      <a:noFill/>
                    </a:lnB>
                  </a:tcPr>
                </a:tc>
                <a:extLst>
                  <a:ext uri="{0D108BD9-81ED-4DB2-BD59-A6C34878D82A}">
                    <a16:rowId xmlns:a16="http://schemas.microsoft.com/office/drawing/2014/main" val="3559533620"/>
                  </a:ext>
                </a:extLst>
              </a:tr>
              <a:tr h="180000">
                <a:tc>
                  <a:txBody>
                    <a:bodyPr/>
                    <a:lstStyle/>
                    <a:p>
                      <a:pPr algn="l" fontAlgn="ctr"/>
                      <a:r>
                        <a:rPr lang="en-GB" sz="1000" b="1" i="0" u="none" strike="noStrike" err="1">
                          <a:solidFill>
                            <a:srgbClr val="000000"/>
                          </a:solidFill>
                          <a:effectLst/>
                          <a:latin typeface="Calibri" panose="020F0502020204030204" pitchFamily="34" charset="0"/>
                        </a:rPr>
                        <a:t>Giá</a:t>
                      </a:r>
                      <a:r>
                        <a:rPr lang="en-GB" sz="1000" b="1" i="0" u="none" strike="noStrike">
                          <a:solidFill>
                            <a:srgbClr val="000000"/>
                          </a:solidFill>
                          <a:effectLst/>
                          <a:latin typeface="Calibri" panose="020F0502020204030204" pitchFamily="34" charset="0"/>
                        </a:rPr>
                        <a:t> </a:t>
                      </a:r>
                      <a:r>
                        <a:rPr lang="en-GB" sz="1000" b="1" i="0" u="none" strike="noStrike" err="1">
                          <a:solidFill>
                            <a:srgbClr val="000000"/>
                          </a:solidFill>
                          <a:effectLst/>
                          <a:latin typeface="Calibri" panose="020F0502020204030204" pitchFamily="34" charset="0"/>
                        </a:rPr>
                        <a:t>dầu</a:t>
                      </a:r>
                      <a:r>
                        <a:rPr lang="en-GB" sz="1000" b="1" i="0" u="none" strike="noStrike">
                          <a:solidFill>
                            <a:srgbClr val="000000"/>
                          </a:solidFill>
                          <a:effectLst/>
                          <a:latin typeface="Calibri" panose="020F0502020204030204" pitchFamily="34" charset="0"/>
                        </a:rPr>
                        <a:t> WTI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64,72</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1,31</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2,07%</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971464554"/>
                  </a:ext>
                </a:extLst>
              </a:tr>
            </a:tbl>
          </a:graphicData>
        </a:graphic>
      </p:graphicFrame>
      <p:grpSp>
        <p:nvGrpSpPr>
          <p:cNvPr id="24" name="Group 23">
            <a:extLst>
              <a:ext uri="{FF2B5EF4-FFF2-40B4-BE49-F238E27FC236}">
                <a16:creationId xmlns:a16="http://schemas.microsoft.com/office/drawing/2014/main" id="{57A7BC45-365B-4148-81D5-C05AFA847EB7}"/>
              </a:ext>
            </a:extLst>
          </p:cNvPr>
          <p:cNvGrpSpPr/>
          <p:nvPr/>
        </p:nvGrpSpPr>
        <p:grpSpPr>
          <a:xfrm>
            <a:off x="4562788" y="4343400"/>
            <a:ext cx="2752412" cy="260477"/>
            <a:chOff x="4568611" y="3532536"/>
            <a:chExt cx="2752412" cy="260477"/>
          </a:xfrm>
        </p:grpSpPr>
        <p:pic>
          <p:nvPicPr>
            <p:cNvPr id="25" name="Picture 24">
              <a:extLst>
                <a:ext uri="{FF2B5EF4-FFF2-40B4-BE49-F238E27FC236}">
                  <a16:creationId xmlns:a16="http://schemas.microsoft.com/office/drawing/2014/main" id="{86485CD5-6D2B-408C-BCB6-2E2CED1C7D40}"/>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26" name="TextBox 25">
              <a:extLst>
                <a:ext uri="{FF2B5EF4-FFF2-40B4-BE49-F238E27FC236}">
                  <a16:creationId xmlns:a16="http://schemas.microsoft.com/office/drawing/2014/main" id="{97ACC9E9-5506-4FA9-9A2E-54FBC99B2FD4}"/>
                </a:ext>
              </a:extLst>
            </p:cNvPr>
            <p:cNvSpPr txBox="1"/>
            <p:nvPr/>
          </p:nvSpPr>
          <p:spPr>
            <a:xfrm>
              <a:off x="4580495" y="3532536"/>
              <a:ext cx="1940520" cy="246221"/>
            </a:xfrm>
            <a:prstGeom prst="rect">
              <a:avLst/>
            </a:prstGeom>
            <a:noFill/>
          </p:spPr>
          <p:txBody>
            <a:bodyPr wrap="square" rtlCol="0">
              <a:spAutoFit/>
            </a:bodyPr>
            <a:lstStyle/>
            <a:p>
              <a:r>
                <a:rPr lang="en-US" sz="1000" b="1">
                  <a:solidFill>
                    <a:schemeClr val="bg1"/>
                  </a:solidFill>
                  <a:latin typeface="+mj-lt"/>
                </a:rPr>
                <a:t>THỊ TRƯỜNG VIỆT NAM</a:t>
              </a:r>
              <a:endParaRPr lang="vi-VN" sz="1000" b="1">
                <a:solidFill>
                  <a:schemeClr val="bg1"/>
                </a:solidFill>
                <a:latin typeface="+mj-lt"/>
              </a:endParaRPr>
            </a:p>
          </p:txBody>
        </p:sp>
      </p:grpSp>
      <p:grpSp>
        <p:nvGrpSpPr>
          <p:cNvPr id="28" name="Group 27">
            <a:extLst>
              <a:ext uri="{FF2B5EF4-FFF2-40B4-BE49-F238E27FC236}">
                <a16:creationId xmlns:a16="http://schemas.microsoft.com/office/drawing/2014/main" id="{CAEBC2B8-1883-4B71-9126-5D0A12ED6349}"/>
              </a:ext>
            </a:extLst>
          </p:cNvPr>
          <p:cNvGrpSpPr/>
          <p:nvPr/>
        </p:nvGrpSpPr>
        <p:grpSpPr>
          <a:xfrm>
            <a:off x="4545396" y="6660523"/>
            <a:ext cx="2752412" cy="260477"/>
            <a:chOff x="4568611" y="3532536"/>
            <a:chExt cx="2752412" cy="260477"/>
          </a:xfrm>
        </p:grpSpPr>
        <p:pic>
          <p:nvPicPr>
            <p:cNvPr id="29" name="Picture 28">
              <a:extLst>
                <a:ext uri="{FF2B5EF4-FFF2-40B4-BE49-F238E27FC236}">
                  <a16:creationId xmlns:a16="http://schemas.microsoft.com/office/drawing/2014/main" id="{9854A743-A6C9-46E3-9E30-7FA37E0E4BDA}"/>
                </a:ext>
              </a:extLst>
            </p:cNvPr>
            <p:cNvPicPr/>
            <p:nvPr/>
          </p:nvPicPr>
          <p:blipFill rotWithShape="1">
            <a:blip r:embed="rId3"/>
            <a:srcRect r="28337"/>
            <a:stretch/>
          </p:blipFill>
          <p:spPr bwMode="auto">
            <a:xfrm flipH="1">
              <a:off x="4568611" y="3549060"/>
              <a:ext cx="2752412" cy="243953"/>
            </a:xfrm>
            <a:prstGeom prst="rect">
              <a:avLst/>
            </a:prstGeom>
            <a:ln>
              <a:noFill/>
            </a:ln>
            <a:extLst>
              <a:ext uri="{53640926-AAD7-44D8-BBD7-CCE9431645EC}">
                <a14:shadowObscured xmlns:a14="http://schemas.microsoft.com/office/drawing/2010/main"/>
              </a:ext>
            </a:extLst>
          </p:spPr>
        </p:pic>
        <p:sp>
          <p:nvSpPr>
            <p:cNvPr id="30" name="TextBox 29">
              <a:extLst>
                <a:ext uri="{FF2B5EF4-FFF2-40B4-BE49-F238E27FC236}">
                  <a16:creationId xmlns:a16="http://schemas.microsoft.com/office/drawing/2014/main" id="{D77852C4-2BE3-419A-B30E-798FC74BEB8E}"/>
                </a:ext>
              </a:extLst>
            </p:cNvPr>
            <p:cNvSpPr txBox="1"/>
            <p:nvPr/>
          </p:nvSpPr>
          <p:spPr>
            <a:xfrm>
              <a:off x="4580495" y="3532536"/>
              <a:ext cx="1940520" cy="246221"/>
            </a:xfrm>
            <a:prstGeom prst="rect">
              <a:avLst/>
            </a:prstGeom>
            <a:noFill/>
          </p:spPr>
          <p:txBody>
            <a:bodyPr wrap="square" rtlCol="0">
              <a:spAutoFit/>
            </a:bodyPr>
            <a:lstStyle/>
            <a:p>
              <a:r>
                <a:rPr lang="en-US" sz="1000" b="1">
                  <a:solidFill>
                    <a:schemeClr val="bg1"/>
                  </a:solidFill>
                  <a:latin typeface="+mj-lt"/>
                </a:rPr>
                <a:t>NGÀNH CÓ GTGD LỚN</a:t>
              </a:r>
              <a:endParaRPr lang="vi-VN" sz="1000" b="1">
                <a:solidFill>
                  <a:schemeClr val="bg1"/>
                </a:solidFill>
                <a:latin typeface="+mj-lt"/>
              </a:endParaRPr>
            </a:p>
          </p:txBody>
        </p:sp>
      </p:grpSp>
      <p:grpSp>
        <p:nvGrpSpPr>
          <p:cNvPr id="31" name="Group 30">
            <a:extLst>
              <a:ext uri="{FF2B5EF4-FFF2-40B4-BE49-F238E27FC236}">
                <a16:creationId xmlns:a16="http://schemas.microsoft.com/office/drawing/2014/main" id="{1FF1DBB6-2D79-423D-8334-ED8FE29C4D56}"/>
              </a:ext>
            </a:extLst>
          </p:cNvPr>
          <p:cNvGrpSpPr/>
          <p:nvPr/>
        </p:nvGrpSpPr>
        <p:grpSpPr>
          <a:xfrm>
            <a:off x="452822" y="1828800"/>
            <a:ext cx="3966778" cy="276999"/>
            <a:chOff x="4574880" y="1663714"/>
            <a:chExt cx="2749530" cy="269492"/>
          </a:xfrm>
        </p:grpSpPr>
        <p:pic>
          <p:nvPicPr>
            <p:cNvPr id="32" name="Picture 31">
              <a:extLst>
                <a:ext uri="{FF2B5EF4-FFF2-40B4-BE49-F238E27FC236}">
                  <a16:creationId xmlns:a16="http://schemas.microsoft.com/office/drawing/2014/main" id="{42DF37CB-3A84-41C8-9802-BEB8E9EDBB94}"/>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3" name="TextBox 32">
              <a:extLst>
                <a:ext uri="{FF2B5EF4-FFF2-40B4-BE49-F238E27FC236}">
                  <a16:creationId xmlns:a16="http://schemas.microsoft.com/office/drawing/2014/main" id="{11D2DDB9-FEE2-4E6F-850B-C5BFF01AE364}"/>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DIỄN BIẾN THỊ TRƯỜNG</a:t>
              </a:r>
              <a:endParaRPr lang="vi-VN" sz="1000" b="1">
                <a:solidFill>
                  <a:schemeClr val="bg1"/>
                </a:solidFill>
                <a:latin typeface="+mj-lt"/>
              </a:endParaRPr>
            </a:p>
          </p:txBody>
        </p:sp>
      </p:grpSp>
      <p:grpSp>
        <p:nvGrpSpPr>
          <p:cNvPr id="34" name="Group 33">
            <a:extLst>
              <a:ext uri="{FF2B5EF4-FFF2-40B4-BE49-F238E27FC236}">
                <a16:creationId xmlns:a16="http://schemas.microsoft.com/office/drawing/2014/main" id="{27409013-26EE-4292-8D6E-47B9ACF32652}"/>
              </a:ext>
            </a:extLst>
          </p:cNvPr>
          <p:cNvGrpSpPr/>
          <p:nvPr/>
        </p:nvGrpSpPr>
        <p:grpSpPr>
          <a:xfrm>
            <a:off x="446393" y="6172200"/>
            <a:ext cx="3973207" cy="276999"/>
            <a:chOff x="4574880" y="1663714"/>
            <a:chExt cx="2749530" cy="269492"/>
          </a:xfrm>
        </p:grpSpPr>
        <p:pic>
          <p:nvPicPr>
            <p:cNvPr id="35" name="Picture 34">
              <a:extLst>
                <a:ext uri="{FF2B5EF4-FFF2-40B4-BE49-F238E27FC236}">
                  <a16:creationId xmlns:a16="http://schemas.microsoft.com/office/drawing/2014/main" id="{457C6BA8-747E-4D64-B64B-F060BD024584}"/>
                </a:ext>
              </a:extLst>
            </p:cNvPr>
            <p:cNvPicPr/>
            <p:nvPr/>
          </p:nvPicPr>
          <p:blipFill rotWithShape="1">
            <a:blip r:embed="rId3"/>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6" name="TextBox 35">
              <a:extLst>
                <a:ext uri="{FF2B5EF4-FFF2-40B4-BE49-F238E27FC236}">
                  <a16:creationId xmlns:a16="http://schemas.microsoft.com/office/drawing/2014/main" id="{9D668166-8C45-4B7F-A939-5CD45B489073}"/>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NHẬN ĐỊNH EVS</a:t>
              </a:r>
              <a:endParaRPr lang="vi-VN" sz="1000" b="1">
                <a:solidFill>
                  <a:schemeClr val="bg1"/>
                </a:solidFill>
                <a:latin typeface="+mj-lt"/>
              </a:endParaRPr>
            </a:p>
          </p:txBody>
        </p:sp>
      </p:grpSp>
      <p:sp>
        <p:nvSpPr>
          <p:cNvPr id="37" name="TextBox 36">
            <a:extLst>
              <a:ext uri="{FF2B5EF4-FFF2-40B4-BE49-F238E27FC236}">
                <a16:creationId xmlns:a16="http://schemas.microsoft.com/office/drawing/2014/main" id="{AFEABF66-BC04-412C-A656-53D55307B647}"/>
              </a:ext>
            </a:extLst>
          </p:cNvPr>
          <p:cNvSpPr txBox="1"/>
          <p:nvPr/>
        </p:nvSpPr>
        <p:spPr>
          <a:xfrm>
            <a:off x="445685" y="6531415"/>
            <a:ext cx="3973207" cy="1431161"/>
          </a:xfrm>
          <a:prstGeom prst="rect">
            <a:avLst/>
          </a:prstGeom>
          <a:noFill/>
        </p:spPr>
        <p:txBody>
          <a:bodyPr wrap="square" rtlCol="0">
            <a:spAutoFit/>
          </a:bodyPr>
          <a:lstStyle/>
          <a:p>
            <a:pPr marL="171450" indent="-171450" algn="just">
              <a:spcBef>
                <a:spcPts val="300"/>
              </a:spcBef>
              <a:spcAft>
                <a:spcPts val="300"/>
              </a:spcAft>
              <a:buClr>
                <a:srgbClr val="D53D96"/>
              </a:buClr>
              <a:buFont typeface="Wingdings" panose="05000000000000000000" pitchFamily="2" charset="2"/>
              <a:buChar char="§"/>
            </a:pP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th</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ị</a:t>
            </a:r>
            <a:r>
              <a:rPr lang="en-US" sz="1100" b="1"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b="1"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chung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smtClean="0">
                <a:solidFill>
                  <a:schemeClr val="tx1"/>
                </a:solidFill>
                <a:latin typeface="Calibri" panose="020F0502020204030204" pitchFamily="34" charset="0"/>
                <a:ea typeface="Calibri" panose="020F0502020204030204" pitchFamily="34" charset="0"/>
                <a:cs typeface="Calibri" panose="020F0502020204030204" pitchFamily="34" charset="0"/>
              </a:rPr>
              <a:t>giảm điểm nhẹ sau áp lực bán cuối phiên</a:t>
            </a:r>
            <a:endParaRPr lang="en-US" sz="1100">
              <a:solidFill>
                <a:schemeClr val="tx1"/>
              </a:solidFill>
              <a:latin typeface="Calibri" panose="020F0502020204030204" pitchFamily="34" charset="0"/>
              <a:ea typeface="Calibri" panose="020F0502020204030204" pitchFamily="34" charset="0"/>
              <a:cs typeface="Calibri" panose="020F0502020204030204" pitchFamily="34" charset="0"/>
            </a:endParaRPr>
          </a:p>
          <a:p>
            <a:pPr marL="171450" indent="-171450" algn="just">
              <a:spcBef>
                <a:spcPts val="300"/>
              </a:spcBef>
              <a:spcAft>
                <a:spcPts val="300"/>
              </a:spcAft>
              <a:buClr>
                <a:srgbClr val="D53D96"/>
              </a:buClr>
              <a:buFont typeface="Wingdings" panose="05000000000000000000" pitchFamily="2" charset="2"/>
              <a:buChar char="§"/>
            </a:pP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k</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ỹ</a:t>
            </a:r>
            <a:r>
              <a:rPr lang="en-US" sz="1100" b="1"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thuật</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chỉ</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báo</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kỹ</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thuật</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trên</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khung</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ngày</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kern="100" err="1">
                <a:solidFill>
                  <a:schemeClr val="tx1"/>
                </a:solidFill>
                <a:latin typeface="Calibri" panose="020F0502020204030204" pitchFamily="34" charset="0"/>
                <a:ea typeface="Calibri" panose="020F0502020204030204" pitchFamily="34" charset="0"/>
                <a:cs typeface="Calibri" panose="020F0502020204030204" pitchFamily="34" charset="0"/>
              </a:rPr>
              <a:t>như</a:t>
            </a:r>
            <a:r>
              <a:rPr lang="en-US" sz="1100" kern="100">
                <a:solidFill>
                  <a:schemeClr val="tx1"/>
                </a:solidFill>
                <a:latin typeface="Calibri" panose="020F0502020204030204" pitchFamily="34" charset="0"/>
                <a:ea typeface="Calibri" panose="020F0502020204030204" pitchFamily="34" charset="0"/>
                <a:cs typeface="Calibri" panose="020F0502020204030204" pitchFamily="34" charset="0"/>
              </a:rPr>
              <a:t> RSI hay MACD bắt đầu suy yếu.</a:t>
            </a:r>
          </a:p>
          <a:p>
            <a:pPr marL="171450" indent="-171450" algn="just">
              <a:spcBef>
                <a:spcPts val="300"/>
              </a:spcBef>
              <a:spcAft>
                <a:spcPts val="300"/>
              </a:spcAft>
              <a:buClr>
                <a:srgbClr val="D53D96"/>
              </a:buClr>
              <a:buFont typeface="Wingdings" panose="05000000000000000000" pitchFamily="2" charset="2"/>
              <a:buChar char="§"/>
            </a:pP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Về</a:t>
            </a:r>
            <a:r>
              <a:rPr lang="en-US" sz="1100" b="1" kern="1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effectLst/>
                <a:latin typeface="Calibri" panose="020F0502020204030204" pitchFamily="34" charset="0"/>
                <a:ea typeface="Calibri" panose="020F0502020204030204" pitchFamily="34" charset="0"/>
                <a:cs typeface="Calibri" panose="020F0502020204030204" pitchFamily="34" charset="0"/>
              </a:rPr>
              <a:t>h</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ành</a:t>
            </a:r>
            <a:r>
              <a:rPr lang="en-US" sz="1100" b="1" kern="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b="1" kern="100" err="1">
                <a:solidFill>
                  <a:schemeClr val="tx1"/>
                </a:solidFill>
                <a:latin typeface="Calibri" panose="020F0502020204030204" pitchFamily="34" charset="0"/>
                <a:ea typeface="Calibri" panose="020F0502020204030204" pitchFamily="34" charset="0"/>
                <a:cs typeface="Calibri" panose="020F0502020204030204" pitchFamily="34" charset="0"/>
              </a:rPr>
              <a:t>động</a:t>
            </a:r>
            <a:r>
              <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rPr>
              <a:t> NĐT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tiếp</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tục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nắm</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giữ</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cổ</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phiếu</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quan</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sát</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ở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những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mốc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hỗ</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trợ</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quan</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trọng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có</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thể</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hạ</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tỷ</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trọng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ở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mức</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hợp</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lý</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để có thể tiếp tục nắm giữ được cổ phiếu dài hơn trong nhịp tăng hiện tại.</a:t>
            </a:r>
            <a:endParaRPr lang="en-US" sz="110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39" name="Table 38">
            <a:extLst>
              <a:ext uri="{FF2B5EF4-FFF2-40B4-BE49-F238E27FC236}">
                <a16:creationId xmlns:a16="http://schemas.microsoft.com/office/drawing/2014/main" id="{37A02346-8947-4A20-BEFE-DD95CBF63E16}"/>
              </a:ext>
            </a:extLst>
          </p:cNvPr>
          <p:cNvGraphicFramePr>
            <a:graphicFrameLocks noGrp="1"/>
          </p:cNvGraphicFramePr>
          <p:nvPr>
            <p:extLst>
              <p:ext uri="{D42A27DB-BD31-4B8C-83A1-F6EECF244321}">
                <p14:modId xmlns:p14="http://schemas.microsoft.com/office/powerpoint/2010/main" val="410501354"/>
              </p:ext>
            </p:extLst>
          </p:nvPr>
        </p:nvGraphicFramePr>
        <p:xfrm>
          <a:off x="4561498" y="6921000"/>
          <a:ext cx="2753701" cy="1080000"/>
        </p:xfrm>
        <a:graphic>
          <a:graphicData uri="http://schemas.openxmlformats.org/drawingml/2006/table">
            <a:tbl>
              <a:tblPr/>
              <a:tblGrid>
                <a:gridCol w="1154779">
                  <a:extLst>
                    <a:ext uri="{9D8B030D-6E8A-4147-A177-3AD203B41FA5}">
                      <a16:colId xmlns:a16="http://schemas.microsoft.com/office/drawing/2014/main" val="2602609001"/>
                    </a:ext>
                  </a:extLst>
                </a:gridCol>
                <a:gridCol w="532974">
                  <a:extLst>
                    <a:ext uri="{9D8B030D-6E8A-4147-A177-3AD203B41FA5}">
                      <a16:colId xmlns:a16="http://schemas.microsoft.com/office/drawing/2014/main" val="3423388114"/>
                    </a:ext>
                  </a:extLst>
                </a:gridCol>
                <a:gridCol w="532974">
                  <a:extLst>
                    <a:ext uri="{9D8B030D-6E8A-4147-A177-3AD203B41FA5}">
                      <a16:colId xmlns:a16="http://schemas.microsoft.com/office/drawing/2014/main" val="3239837619"/>
                    </a:ext>
                  </a:extLst>
                </a:gridCol>
                <a:gridCol w="532974">
                  <a:extLst>
                    <a:ext uri="{9D8B030D-6E8A-4147-A177-3AD203B41FA5}">
                      <a16:colId xmlns:a16="http://schemas.microsoft.com/office/drawing/2014/main" val="3278236774"/>
                    </a:ext>
                  </a:extLst>
                </a:gridCol>
              </a:tblGrid>
              <a:tr h="216000">
                <a:tc>
                  <a:txBody>
                    <a:bodyPr/>
                    <a:lstStyle/>
                    <a:p>
                      <a:pPr algn="l" fontAlgn="ctr"/>
                      <a:r>
                        <a:rPr lang="en-US" sz="1000" b="1" i="0" u="none" strike="noStrike" err="1">
                          <a:solidFill>
                            <a:srgbClr val="000000"/>
                          </a:solidFill>
                          <a:effectLst/>
                          <a:latin typeface="Calibri" panose="020F0502020204030204" pitchFamily="34" charset="0"/>
                        </a:rPr>
                        <a:t>Ngành</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Calibri" panose="020F0502020204030204" pitchFamily="34" charset="0"/>
                        </a:rPr>
                        <a:t>Điểm</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Thay đổi</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Calibri" panose="020F0502020204030204" pitchFamily="34" charset="0"/>
                        </a:rPr>
                        <a:t>%</a:t>
                      </a:r>
                      <a:r>
                        <a:rPr lang="en-US" sz="1000" b="1" i="0" u="none" strike="noStrike" err="1">
                          <a:solidFill>
                            <a:srgbClr val="000000"/>
                          </a:solidFill>
                          <a:effectLst/>
                          <a:latin typeface="Calibri" panose="020F0502020204030204" pitchFamily="34" charset="0"/>
                        </a:rPr>
                        <a:t>Chg</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67148850"/>
                  </a:ext>
                </a:extLst>
              </a:tr>
              <a:tr h="216000">
                <a:tc>
                  <a:txBody>
                    <a:bodyPr/>
                    <a:lstStyle/>
                    <a:p>
                      <a:pPr marL="0" marR="0" indent="0" algn="l" defTabSz="914400" eaLnBrk="1" fontAlgn="ctr"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Bất</a:t>
                      </a:r>
                      <a:r>
                        <a:rPr lang="en-US" sz="1000" b="1" i="0" u="none" strike="noStrike" baseline="0">
                          <a:solidFill>
                            <a:srgbClr val="000000"/>
                          </a:solidFill>
                          <a:effectLst/>
                          <a:latin typeface="Calibri" panose="020F0502020204030204" pitchFamily="34" charset="0"/>
                        </a:rPr>
                        <a:t> động sản</a:t>
                      </a:r>
                      <a:endParaRPr lang="en-US" sz="1000" b="1"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0" i="0" u="none" strike="noStrike">
                          <a:solidFill>
                            <a:srgbClr val="000000"/>
                          </a:solidFill>
                          <a:effectLst/>
                          <a:latin typeface="Calibri" panose="020F0502020204030204" pitchFamily="34" charset="0"/>
                        </a:rPr>
                        <a:t>585,57</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00B050"/>
                          </a:solidFill>
                          <a:effectLst/>
                          <a:latin typeface="Calibri" panose="020F0502020204030204" pitchFamily="34" charset="0"/>
                        </a:rPr>
                        <a:t>15,54</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US" sz="1000" b="1" i="0" u="none" strike="noStrike">
                          <a:solidFill>
                            <a:srgbClr val="00B050"/>
                          </a:solidFill>
                          <a:effectLst/>
                          <a:latin typeface="Calibri" panose="020F0502020204030204" pitchFamily="34" charset="0"/>
                        </a:rPr>
                        <a:t>2,73%</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004213712"/>
                  </a:ext>
                </a:extLst>
              </a:tr>
              <a:tr h="216000">
                <a:tc>
                  <a:txBody>
                    <a:bodyPr/>
                    <a:lstStyle/>
                    <a:p>
                      <a:pPr marL="0" marR="0" indent="0" algn="l" defTabSz="914400" eaLnBrk="1" fontAlgn="ctr"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Ngân</a:t>
                      </a:r>
                      <a:r>
                        <a:rPr lang="en-US" sz="1000" b="1" i="0" u="none" strike="noStrike" baseline="0">
                          <a:solidFill>
                            <a:srgbClr val="000000"/>
                          </a:solidFill>
                          <a:effectLst/>
                          <a:latin typeface="Calibri" panose="020F0502020204030204" pitchFamily="34" charset="0"/>
                        </a:rPr>
                        <a:t> hàng</a:t>
                      </a:r>
                      <a:endParaRPr lang="en-US" sz="1000" b="1"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691,67</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-2,02</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-0,29%</a:t>
                      </a:r>
                    </a:p>
                  </a:txBody>
                  <a:tcPr marL="7620" marR="7620" marT="7620" marB="0" anchor="ctr">
                    <a:lnL>
                      <a:noFill/>
                    </a:lnL>
                    <a:lnR>
                      <a:noFill/>
                    </a:lnR>
                    <a:lnT>
                      <a:noFill/>
                    </a:lnT>
                    <a:lnB>
                      <a:noFill/>
                    </a:lnB>
                  </a:tcPr>
                </a:tc>
                <a:extLst>
                  <a:ext uri="{0D108BD9-81ED-4DB2-BD59-A6C34878D82A}">
                    <a16:rowId xmlns:a16="http://schemas.microsoft.com/office/drawing/2014/main" val="1193238785"/>
                  </a:ext>
                </a:extLst>
              </a:tr>
              <a:tr h="216000">
                <a:tc>
                  <a:txBody>
                    <a:bodyPr/>
                    <a:lstStyle/>
                    <a:p>
                      <a:pPr marL="0" marR="0" indent="0" algn="l" defTabSz="914400" eaLnBrk="1" fontAlgn="ctr"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Chứng</a:t>
                      </a:r>
                      <a:r>
                        <a:rPr lang="en-US" sz="1000" b="1" i="0" u="none" strike="noStrike" baseline="0">
                          <a:solidFill>
                            <a:srgbClr val="000000"/>
                          </a:solidFill>
                          <a:effectLst/>
                          <a:latin typeface="Calibri" panose="020F0502020204030204" pitchFamily="34" charset="0"/>
                        </a:rPr>
                        <a:t> khoán</a:t>
                      </a:r>
                      <a:endParaRPr lang="en-US" sz="1000" b="1"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870,84</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-0,06</a:t>
                      </a:r>
                    </a:p>
                  </a:txBody>
                  <a:tcPr marL="7620" marR="7620" marT="7620" marB="0" anchor="ctr">
                    <a:lnL>
                      <a:noFill/>
                    </a:lnL>
                    <a:lnR>
                      <a:noFill/>
                    </a:lnR>
                    <a:lnT>
                      <a:noFill/>
                    </a:lnT>
                    <a:lnB>
                      <a:noFill/>
                    </a:lnB>
                  </a:tcPr>
                </a:tc>
                <a:tc>
                  <a:txBody>
                    <a:bodyPr/>
                    <a:lstStyle/>
                    <a:p>
                      <a:pPr algn="r" fontAlgn="ctr"/>
                      <a:r>
                        <a:rPr lang="en-US" sz="1000" b="1" i="0" u="none" strike="noStrike">
                          <a:solidFill>
                            <a:srgbClr val="FF0000"/>
                          </a:solidFill>
                          <a:effectLst/>
                          <a:latin typeface="Calibri" panose="020F0502020204030204" pitchFamily="34" charset="0"/>
                        </a:rPr>
                        <a:t>-0,01%</a:t>
                      </a:r>
                    </a:p>
                  </a:txBody>
                  <a:tcPr marL="7620" marR="7620" marT="7620" marB="0" anchor="ctr">
                    <a:lnL>
                      <a:noFill/>
                    </a:lnL>
                    <a:lnR>
                      <a:noFill/>
                    </a:lnR>
                    <a:lnT>
                      <a:noFill/>
                    </a:lnT>
                    <a:lnB>
                      <a:noFill/>
                    </a:lnB>
                  </a:tcPr>
                </a:tc>
                <a:extLst>
                  <a:ext uri="{0D108BD9-81ED-4DB2-BD59-A6C34878D82A}">
                    <a16:rowId xmlns:a16="http://schemas.microsoft.com/office/drawing/2014/main" val="3059043731"/>
                  </a:ext>
                </a:extLst>
              </a:tr>
              <a:tr h="216000">
                <a:tc>
                  <a:txBody>
                    <a:bodyPr/>
                    <a:lstStyle/>
                    <a:p>
                      <a:pPr algn="l" fontAlgn="ctr"/>
                      <a:r>
                        <a:rPr lang="en-US" sz="1000" b="1" i="0" u="none" strike="noStrike">
                          <a:solidFill>
                            <a:srgbClr val="000000"/>
                          </a:solidFill>
                          <a:effectLst/>
                          <a:latin typeface="Calibri" panose="020F0502020204030204" pitchFamily="34" charset="0"/>
                        </a:rPr>
                        <a:t>Vật</a:t>
                      </a:r>
                      <a:r>
                        <a:rPr lang="en-US" sz="1000" b="1" i="0" u="none" strike="noStrike" baseline="0">
                          <a:solidFill>
                            <a:srgbClr val="000000"/>
                          </a:solidFill>
                          <a:effectLst/>
                          <a:latin typeface="Calibri" panose="020F0502020204030204" pitchFamily="34" charset="0"/>
                        </a:rPr>
                        <a:t> liệu xây dựng</a:t>
                      </a:r>
                      <a:endParaRPr lang="en-US" sz="1000" b="1" i="0" u="none" strike="noStrike">
                        <a:solidFill>
                          <a:srgbClr val="000000"/>
                        </a:solidFill>
                        <a:effectLst/>
                        <a:latin typeface="Calibri" panose="020F0502020204030204" pitchFamily="34" charset="0"/>
                      </a:endParaRP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0" i="0" u="none" strike="noStrike">
                          <a:solidFill>
                            <a:srgbClr val="000000"/>
                          </a:solidFill>
                          <a:effectLst/>
                          <a:latin typeface="Calibri" panose="020F0502020204030204" pitchFamily="34" charset="0"/>
                        </a:rPr>
                        <a:t>277,28</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3,62</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B050"/>
                          </a:solidFill>
                          <a:effectLst/>
                          <a:latin typeface="Calibri" panose="020F0502020204030204" pitchFamily="34" charset="0"/>
                        </a:rPr>
                        <a:t>1,32%</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898209225"/>
                  </a:ext>
                </a:extLst>
              </a:tr>
            </a:tbl>
          </a:graphicData>
        </a:graphic>
      </p:graphicFrame>
      <p:graphicFrame>
        <p:nvGraphicFramePr>
          <p:cNvPr id="40" name="Table 39">
            <a:extLst>
              <a:ext uri="{FF2B5EF4-FFF2-40B4-BE49-F238E27FC236}">
                <a16:creationId xmlns:a16="http://schemas.microsoft.com/office/drawing/2014/main" id="{ABB10E58-73A7-4119-A7F8-83B158734156}"/>
              </a:ext>
            </a:extLst>
          </p:cNvPr>
          <p:cNvGraphicFramePr>
            <a:graphicFrameLocks noGrp="1"/>
          </p:cNvGraphicFramePr>
          <p:nvPr>
            <p:extLst>
              <p:ext uri="{D42A27DB-BD31-4B8C-83A1-F6EECF244321}">
                <p14:modId xmlns:p14="http://schemas.microsoft.com/office/powerpoint/2010/main" val="2246190"/>
              </p:ext>
            </p:extLst>
          </p:nvPr>
        </p:nvGraphicFramePr>
        <p:xfrm>
          <a:off x="4593601" y="4594709"/>
          <a:ext cx="2721599" cy="1960020"/>
        </p:xfrm>
        <a:graphic>
          <a:graphicData uri="http://schemas.openxmlformats.org/drawingml/2006/table">
            <a:tbl>
              <a:tblPr/>
              <a:tblGrid>
                <a:gridCol w="1141316">
                  <a:extLst>
                    <a:ext uri="{9D8B030D-6E8A-4147-A177-3AD203B41FA5}">
                      <a16:colId xmlns:a16="http://schemas.microsoft.com/office/drawing/2014/main" val="1986012224"/>
                    </a:ext>
                  </a:extLst>
                </a:gridCol>
                <a:gridCol w="526761">
                  <a:extLst>
                    <a:ext uri="{9D8B030D-6E8A-4147-A177-3AD203B41FA5}">
                      <a16:colId xmlns:a16="http://schemas.microsoft.com/office/drawing/2014/main" val="2426739666"/>
                    </a:ext>
                  </a:extLst>
                </a:gridCol>
                <a:gridCol w="526761">
                  <a:extLst>
                    <a:ext uri="{9D8B030D-6E8A-4147-A177-3AD203B41FA5}">
                      <a16:colId xmlns:a16="http://schemas.microsoft.com/office/drawing/2014/main" val="421490883"/>
                    </a:ext>
                  </a:extLst>
                </a:gridCol>
                <a:gridCol w="526761">
                  <a:extLst>
                    <a:ext uri="{9D8B030D-6E8A-4147-A177-3AD203B41FA5}">
                      <a16:colId xmlns:a16="http://schemas.microsoft.com/office/drawing/2014/main" val="766358734"/>
                    </a:ext>
                  </a:extLst>
                </a:gridCol>
              </a:tblGrid>
              <a:tr h="180000">
                <a:tc>
                  <a:txBody>
                    <a:bodyPr/>
                    <a:lstStyle/>
                    <a:p>
                      <a:pPr algn="l" fontAlgn="ctr"/>
                      <a:r>
                        <a:rPr lang="en-US" sz="1000" b="1" i="0" u="none" strike="noStrike" err="1">
                          <a:solidFill>
                            <a:srgbClr val="000000"/>
                          </a:solidFill>
                          <a:effectLst/>
                          <a:latin typeface="+mn-lt"/>
                        </a:rPr>
                        <a:t>Chỉ</a:t>
                      </a:r>
                      <a:r>
                        <a:rPr lang="en-US" sz="1000" b="1" i="0" u="none" strike="noStrike">
                          <a:solidFill>
                            <a:srgbClr val="000000"/>
                          </a:solidFill>
                          <a:effectLst/>
                          <a:latin typeface="+mn-lt"/>
                        </a:rPr>
                        <a:t> </a:t>
                      </a:r>
                      <a:r>
                        <a:rPr lang="en-US" sz="1000" b="1" i="0" u="none" strike="noStrike" err="1">
                          <a:solidFill>
                            <a:srgbClr val="000000"/>
                          </a:solidFill>
                          <a:effectLst/>
                          <a:latin typeface="+mn-lt"/>
                        </a:rPr>
                        <a:t>số</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mn-lt"/>
                        </a:rPr>
                        <a:t>Giá</a:t>
                      </a:r>
                      <a:r>
                        <a:rPr lang="en-US" sz="1000" b="1" i="0" u="none" strike="noStrike">
                          <a:solidFill>
                            <a:srgbClr val="000000"/>
                          </a:solidFill>
                          <a:effectLst/>
                          <a:latin typeface="+mn-lt"/>
                        </a:rPr>
                        <a:t> </a:t>
                      </a:r>
                      <a:r>
                        <a:rPr lang="en-US" sz="1000" b="1" i="0" u="none" strike="noStrike" err="1">
                          <a:solidFill>
                            <a:srgbClr val="000000"/>
                          </a:solidFill>
                          <a:effectLst/>
                          <a:latin typeface="+mn-lt"/>
                        </a:rPr>
                        <a:t>trị</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err="1">
                          <a:solidFill>
                            <a:srgbClr val="000000"/>
                          </a:solidFill>
                          <a:effectLst/>
                          <a:latin typeface="+mn-lt"/>
                        </a:rPr>
                        <a:t>Thay</a:t>
                      </a:r>
                      <a:r>
                        <a:rPr lang="en-US" sz="1000" b="1" i="0" u="none" strike="noStrike">
                          <a:solidFill>
                            <a:srgbClr val="000000"/>
                          </a:solidFill>
                          <a:effectLst/>
                          <a:latin typeface="+mn-lt"/>
                        </a:rPr>
                        <a:t> </a:t>
                      </a:r>
                      <a:r>
                        <a:rPr lang="en-US" sz="1000" b="1" i="0" u="none" strike="noStrike" err="1">
                          <a:solidFill>
                            <a:srgbClr val="000000"/>
                          </a:solidFill>
                          <a:effectLst/>
                          <a:latin typeface="+mn-lt"/>
                        </a:rPr>
                        <a:t>đổi</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b="1" i="0" u="none" strike="noStrike">
                          <a:solidFill>
                            <a:srgbClr val="000000"/>
                          </a:solidFill>
                          <a:effectLst/>
                          <a:latin typeface="+mn-lt"/>
                        </a:rPr>
                        <a:t>%</a:t>
                      </a:r>
                      <a:r>
                        <a:rPr lang="en-US" sz="1000" b="1" i="0" u="none" strike="noStrike" err="1">
                          <a:solidFill>
                            <a:srgbClr val="000000"/>
                          </a:solidFill>
                          <a:effectLst/>
                          <a:latin typeface="+mn-lt"/>
                        </a:rPr>
                        <a:t>Chg</a:t>
                      </a:r>
                      <a:endParaRPr lang="en-US" sz="1000" b="1" i="0" u="none" strike="noStrike">
                        <a:solidFill>
                          <a:srgbClr val="000000"/>
                        </a:solidFill>
                        <a:effectLst/>
                        <a:latin typeface="+mn-lt"/>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692572148"/>
                  </a:ext>
                </a:extLst>
              </a:tr>
              <a:tr h="180000">
                <a:tc>
                  <a:txBody>
                    <a:bodyPr/>
                    <a:lstStyle/>
                    <a:p>
                      <a:pPr algn="l" fontAlgn="ctr"/>
                      <a:r>
                        <a:rPr lang="en-US" sz="1000" b="1" i="0" u="none" strike="noStrike">
                          <a:solidFill>
                            <a:srgbClr val="000000"/>
                          </a:solidFill>
                          <a:effectLst/>
                          <a:latin typeface="+mn-lt"/>
                        </a:rPr>
                        <a:t>VN-Index</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000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B05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1" i="0" u="none" strike="noStrike">
                        <a:solidFill>
                          <a:srgbClr val="00B05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89409900"/>
                  </a:ext>
                </a:extLst>
              </a:tr>
              <a:tr h="180000">
                <a:tc>
                  <a:txBody>
                    <a:bodyPr/>
                    <a:lstStyle/>
                    <a:p>
                      <a:pPr algn="l" fontAlgn="ctr"/>
                      <a:r>
                        <a:rPr lang="en-US" sz="1000" b="0" i="0" u="none" strike="noStrike" err="1">
                          <a:solidFill>
                            <a:srgbClr val="000000"/>
                          </a:solidFill>
                          <a:effectLst/>
                          <a:latin typeface="+mn-lt"/>
                        </a:rPr>
                        <a:t>Đóng</a:t>
                      </a:r>
                      <a:r>
                        <a:rPr lang="en-US" sz="1000" b="0" i="0" u="none" strike="noStrike">
                          <a:solidFill>
                            <a:srgbClr val="000000"/>
                          </a:solidFill>
                          <a:effectLst/>
                          <a:latin typeface="+mn-lt"/>
                        </a:rPr>
                        <a:t> </a:t>
                      </a:r>
                      <a:r>
                        <a:rPr lang="en-US" sz="1000" b="0" i="0" u="none" strike="noStrike" err="1">
                          <a:solidFill>
                            <a:srgbClr val="000000"/>
                          </a:solidFill>
                          <a:effectLst/>
                          <a:latin typeface="+mn-lt"/>
                        </a:rPr>
                        <a:t>cửa</a:t>
                      </a:r>
                      <a:r>
                        <a:rPr lang="en-US" sz="1000" b="0" i="0" u="none" strike="noStrike">
                          <a:solidFill>
                            <a:srgbClr val="000000"/>
                          </a:solidFill>
                          <a:effectLst/>
                          <a:latin typeface="+mn-lt"/>
                        </a:rPr>
                        <a:t> [</a:t>
                      </a:r>
                      <a:r>
                        <a:rPr lang="en-US" sz="1000" b="0" i="0" u="none" strike="noStrike" err="1">
                          <a:solidFill>
                            <a:srgbClr val="000000"/>
                          </a:solidFill>
                          <a:effectLst/>
                          <a:latin typeface="+mn-lt"/>
                        </a:rPr>
                        <a:t>điểm</a:t>
                      </a:r>
                      <a:r>
                        <a:rPr lang="en-US" sz="1000" b="0" i="0" u="none" strike="noStrike">
                          <a:solidFill>
                            <a:srgbClr val="000000"/>
                          </a:solidFill>
                          <a:effectLst/>
                          <a:latin typeface="+mn-lt"/>
                        </a:rPr>
                        <a:t>]</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1.666,09</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8,63</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0,52%</a:t>
                      </a:r>
                    </a:p>
                  </a:txBody>
                  <a:tcPr marL="7620" marR="7620" marT="7620" marB="0" anchor="ctr">
                    <a:lnL>
                      <a:noFill/>
                    </a:lnL>
                    <a:lnR>
                      <a:noFill/>
                    </a:lnR>
                    <a:lnT>
                      <a:noFill/>
                    </a:lnT>
                    <a:lnB>
                      <a:noFill/>
                    </a:lnB>
                  </a:tcPr>
                </a:tc>
                <a:extLst>
                  <a:ext uri="{0D108BD9-81ED-4DB2-BD59-A6C34878D82A}">
                    <a16:rowId xmlns:a16="http://schemas.microsoft.com/office/drawing/2014/main" val="2091507907"/>
                  </a:ext>
                </a:extLst>
              </a:tr>
              <a:tr h="180000">
                <a:tc>
                  <a:txBody>
                    <a:bodyPr/>
                    <a:lstStyle/>
                    <a:p>
                      <a:pPr algn="l" fontAlgn="ctr"/>
                      <a:r>
                        <a:rPr lang="en-US" sz="1000" b="0" i="0" u="none" strike="noStrike">
                          <a:solidFill>
                            <a:srgbClr val="000000"/>
                          </a:solidFill>
                          <a:effectLst/>
                          <a:latin typeface="+mn-lt"/>
                        </a:rPr>
                        <a:t>KLGD [</a:t>
                      </a:r>
                      <a:r>
                        <a:rPr lang="en-US" sz="1000" b="0" i="0" u="none" strike="noStrike" err="1">
                          <a:solidFill>
                            <a:srgbClr val="000000"/>
                          </a:solidFill>
                          <a:effectLst/>
                          <a:latin typeface="+mn-lt"/>
                        </a:rPr>
                        <a:t>triệu</a:t>
                      </a:r>
                      <a:r>
                        <a:rPr lang="en-US" sz="1000" b="0" i="0" u="none" strike="noStrike">
                          <a:solidFill>
                            <a:srgbClr val="000000"/>
                          </a:solidFill>
                          <a:effectLst/>
                          <a:latin typeface="+mn-lt"/>
                        </a:rPr>
                        <a:t> CP]</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mn-lt"/>
                        </a:rPr>
                        <a:t>995,6</a:t>
                      </a:r>
                    </a:p>
                  </a:txBody>
                  <a:tcPr marL="6350" marR="6350" marT="6350" marB="0" anchor="ctr">
                    <a:lnL>
                      <a:noFill/>
                    </a:lnL>
                    <a:lnR>
                      <a:noFill/>
                    </a:lnR>
                    <a:lnT>
                      <a:noFill/>
                    </a:lnT>
                    <a:lnB>
                      <a:noFill/>
                    </a:lnB>
                  </a:tcPr>
                </a:tc>
                <a:tc>
                  <a:txBody>
                    <a:bodyPr/>
                    <a:lstStyle/>
                    <a:p>
                      <a:pPr algn="r" fontAlgn="b"/>
                      <a:r>
                        <a:rPr lang="en-US" sz="1000" b="1" i="0" u="none" strike="noStrike">
                          <a:solidFill>
                            <a:srgbClr val="FF0000"/>
                          </a:solidFill>
                          <a:effectLst/>
                          <a:latin typeface="Calibri" panose="020F0502020204030204" pitchFamily="34" charset="0"/>
                        </a:rPr>
                        <a:t>-2,5</a:t>
                      </a:r>
                    </a:p>
                  </a:txBody>
                  <a:tcPr marL="7620" marR="7620" marT="7620" marB="0" anchor="b">
                    <a:lnL>
                      <a:noFill/>
                    </a:lnL>
                    <a:lnR>
                      <a:noFill/>
                    </a:lnR>
                    <a:lnT>
                      <a:noFill/>
                    </a:lnT>
                    <a:lnB>
                      <a:noFill/>
                    </a:lnB>
                  </a:tcPr>
                </a:tc>
                <a:tc>
                  <a:txBody>
                    <a:bodyPr/>
                    <a:lstStyle/>
                    <a:p>
                      <a:pPr algn="r" fontAlgn="b"/>
                      <a:r>
                        <a:rPr lang="en-US" sz="1000" b="1" i="0" u="none" strike="noStrike">
                          <a:solidFill>
                            <a:srgbClr val="FF0000"/>
                          </a:solidFill>
                          <a:effectLst/>
                          <a:latin typeface="Calibri" panose="020F0502020204030204" pitchFamily="34" charset="0"/>
                        </a:rPr>
                        <a:t>-0,25%</a:t>
                      </a:r>
                    </a:p>
                  </a:txBody>
                  <a:tcPr marL="7620" marR="7620" marT="7620" marB="0" anchor="b">
                    <a:lnL>
                      <a:noFill/>
                    </a:lnL>
                    <a:lnR>
                      <a:noFill/>
                    </a:lnR>
                    <a:lnT>
                      <a:noFill/>
                    </a:lnT>
                    <a:lnB>
                      <a:noFill/>
                    </a:lnB>
                  </a:tcPr>
                </a:tc>
                <a:extLst>
                  <a:ext uri="{0D108BD9-81ED-4DB2-BD59-A6C34878D82A}">
                    <a16:rowId xmlns:a16="http://schemas.microsoft.com/office/drawing/2014/main" val="1770934564"/>
                  </a:ext>
                </a:extLst>
              </a:tr>
              <a:tr h="180000">
                <a:tc>
                  <a:txBody>
                    <a:bodyPr/>
                    <a:lstStyle/>
                    <a:p>
                      <a:pPr algn="l" fontAlgn="ctr"/>
                      <a:r>
                        <a:rPr lang="en-US" sz="1000" b="0" i="0" u="none" strike="noStrike">
                          <a:solidFill>
                            <a:srgbClr val="000000"/>
                          </a:solidFill>
                          <a:effectLst/>
                          <a:latin typeface="+mn-lt"/>
                        </a:rPr>
                        <a:t>GTGD [</a:t>
                      </a:r>
                      <a:r>
                        <a:rPr lang="en-US" sz="1000" b="0" i="0" u="none" strike="noStrike" err="1">
                          <a:solidFill>
                            <a:srgbClr val="000000"/>
                          </a:solidFill>
                          <a:effectLst/>
                          <a:latin typeface="+mn-lt"/>
                        </a:rPr>
                        <a:t>tỷ</a:t>
                      </a:r>
                      <a:r>
                        <a:rPr lang="en-US" sz="1000" b="0" i="0" u="none" strike="noStrike">
                          <a:solidFill>
                            <a:srgbClr val="000000"/>
                          </a:solidFill>
                          <a:effectLst/>
                          <a:latin typeface="+mn-lt"/>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27.808,3</a:t>
                      </a:r>
                      <a:endParaRPr lang="en-US" sz="1000" b="0" i="0" u="none" strike="noStrike">
                        <a:solidFill>
                          <a:srgbClr val="000000"/>
                        </a:solidFill>
                        <a:effectLst/>
                        <a:latin typeface="+mn-lt"/>
                      </a:endParaRP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684,1</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2,52%</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1600133988"/>
                  </a:ext>
                </a:extLst>
              </a:tr>
              <a:tr h="180000">
                <a:tc>
                  <a:txBody>
                    <a:bodyPr/>
                    <a:lstStyle/>
                    <a:p>
                      <a:pPr algn="l" fontAlgn="ctr"/>
                      <a:r>
                        <a:rPr lang="en-US" sz="1000" b="1" i="0" u="none" strike="noStrike">
                          <a:solidFill>
                            <a:srgbClr val="000000"/>
                          </a:solidFill>
                          <a:effectLst/>
                          <a:latin typeface="+mn-lt"/>
                        </a:rPr>
                        <a:t>HNX-Index</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endParaRPr lang="en-US" sz="1000" b="0" i="0" u="none" strike="noStrike">
                        <a:solidFill>
                          <a:srgbClr val="000000"/>
                        </a:solidFill>
                        <a:effectLst/>
                        <a:latin typeface="+mn-lt"/>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endParaRPr lang="en-US" sz="1000" b="1" i="0" u="none" strike="noStrike">
                        <a:solidFill>
                          <a:srgbClr val="00B050"/>
                        </a:solidFill>
                        <a:effectLst/>
                        <a:latin typeface="+mn-lt"/>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endParaRPr lang="en-US" sz="1000" b="1" i="0" u="none" strike="noStrike">
                        <a:solidFill>
                          <a:srgbClr val="00B050"/>
                        </a:solidFill>
                        <a:effectLst/>
                        <a:latin typeface="+mn-lt"/>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3830127894"/>
                  </a:ext>
                </a:extLst>
              </a:tr>
              <a:tr h="180000">
                <a:tc>
                  <a:txBody>
                    <a:bodyPr/>
                    <a:lstStyle/>
                    <a:p>
                      <a:pPr algn="l" fontAlgn="ctr"/>
                      <a:r>
                        <a:rPr lang="en-US" sz="1000" b="0" i="0" u="none" strike="noStrike" err="1">
                          <a:solidFill>
                            <a:srgbClr val="000000"/>
                          </a:solidFill>
                          <a:effectLst/>
                          <a:latin typeface="+mn-lt"/>
                        </a:rPr>
                        <a:t>Đóng</a:t>
                      </a:r>
                      <a:r>
                        <a:rPr lang="en-US" sz="1000" b="0" i="0" u="none" strike="noStrike">
                          <a:solidFill>
                            <a:srgbClr val="000000"/>
                          </a:solidFill>
                          <a:effectLst/>
                          <a:latin typeface="+mn-lt"/>
                        </a:rPr>
                        <a:t> </a:t>
                      </a:r>
                      <a:r>
                        <a:rPr lang="en-US" sz="1000" b="0" i="0" u="none" strike="noStrike" err="1">
                          <a:solidFill>
                            <a:srgbClr val="000000"/>
                          </a:solidFill>
                          <a:effectLst/>
                          <a:latin typeface="+mn-lt"/>
                        </a:rPr>
                        <a:t>cửa</a:t>
                      </a:r>
                      <a:r>
                        <a:rPr lang="en-US" sz="1000" b="0" i="0" u="none" strike="noStrike">
                          <a:solidFill>
                            <a:srgbClr val="000000"/>
                          </a:solidFill>
                          <a:effectLst/>
                          <a:latin typeface="+mn-lt"/>
                        </a:rPr>
                        <a:t> [</a:t>
                      </a:r>
                      <a:r>
                        <a:rPr lang="en-US" sz="1000" b="0" i="0" u="none" strike="noStrike" err="1">
                          <a:solidFill>
                            <a:srgbClr val="000000"/>
                          </a:solidFill>
                          <a:effectLst/>
                          <a:latin typeface="+mn-lt"/>
                        </a:rPr>
                        <a:t>điểm</a:t>
                      </a:r>
                      <a:r>
                        <a:rPr lang="en-US" sz="1000" b="0" i="0" u="none" strike="noStrike">
                          <a:solidFill>
                            <a:srgbClr val="000000"/>
                          </a:solidFill>
                          <a:effectLst/>
                          <a:latin typeface="+mn-lt"/>
                        </a:rPr>
                        <a:t>]</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277,65</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0,37</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0,13%</a:t>
                      </a:r>
                    </a:p>
                  </a:txBody>
                  <a:tcPr marL="7620" marR="7620" marT="7620" marB="0" anchor="ctr">
                    <a:lnL>
                      <a:noFill/>
                    </a:lnL>
                    <a:lnR>
                      <a:noFill/>
                    </a:lnR>
                    <a:lnT>
                      <a:noFill/>
                    </a:lnT>
                    <a:lnB>
                      <a:noFill/>
                    </a:lnB>
                  </a:tcPr>
                </a:tc>
                <a:extLst>
                  <a:ext uri="{0D108BD9-81ED-4DB2-BD59-A6C34878D82A}">
                    <a16:rowId xmlns:a16="http://schemas.microsoft.com/office/drawing/2014/main" val="1721054891"/>
                  </a:ext>
                </a:extLst>
              </a:tr>
              <a:tr h="180000">
                <a:tc>
                  <a:txBody>
                    <a:bodyPr/>
                    <a:lstStyle/>
                    <a:p>
                      <a:pPr algn="l" fontAlgn="ctr"/>
                      <a:r>
                        <a:rPr lang="en-US" sz="1000" b="0" i="0" u="none" strike="noStrike">
                          <a:solidFill>
                            <a:srgbClr val="000000"/>
                          </a:solidFill>
                          <a:effectLst/>
                          <a:latin typeface="+mn-lt"/>
                        </a:rPr>
                        <a:t>GTGD [</a:t>
                      </a:r>
                      <a:r>
                        <a:rPr lang="en-US" sz="1000" b="0" i="0" u="none" strike="noStrike" err="1">
                          <a:solidFill>
                            <a:srgbClr val="000000"/>
                          </a:solidFill>
                          <a:effectLst/>
                          <a:latin typeface="+mn-lt"/>
                        </a:rPr>
                        <a:t>tỷ</a:t>
                      </a:r>
                      <a:r>
                        <a:rPr lang="en-US" sz="1000" b="0" i="0" u="none" strike="noStrike">
                          <a:solidFill>
                            <a:srgbClr val="000000"/>
                          </a:solidFill>
                          <a:effectLst/>
                          <a:latin typeface="+mn-lt"/>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2.017,2</a:t>
                      </a:r>
                      <a:endParaRPr lang="en-US" sz="1000" b="0" i="0" u="none" strike="noStrike">
                        <a:solidFill>
                          <a:srgbClr val="000000"/>
                        </a:solidFill>
                        <a:effectLst/>
                        <a:latin typeface="+mn-lt"/>
                      </a:endParaRPr>
                    </a:p>
                  </a:txBody>
                  <a:tcPr marL="6350" marR="6350" marT="635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FF0000"/>
                          </a:solidFill>
                          <a:effectLst/>
                          <a:latin typeface="Calibri" panose="020F0502020204030204" pitchFamily="34" charset="0"/>
                        </a:rPr>
                        <a:t>-236,7</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FF0000"/>
                          </a:solidFill>
                          <a:effectLst/>
                          <a:latin typeface="Calibri" panose="020F0502020204030204" pitchFamily="34" charset="0"/>
                        </a:rPr>
                        <a:t>-10,50%</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831349922"/>
                  </a:ext>
                </a:extLst>
              </a:tr>
              <a:tr h="180000">
                <a:tc>
                  <a:txBody>
                    <a:bodyPr/>
                    <a:lstStyle/>
                    <a:p>
                      <a:pPr algn="l" fontAlgn="ctr"/>
                      <a:r>
                        <a:rPr lang="en-US" sz="1000" b="1" i="0" u="none" strike="noStrike" err="1">
                          <a:solidFill>
                            <a:srgbClr val="000000"/>
                          </a:solidFill>
                          <a:effectLst/>
                          <a:latin typeface="+mn-lt"/>
                        </a:rPr>
                        <a:t>UPCoM</a:t>
                      </a:r>
                      <a:endParaRPr lang="en-US" sz="1000" b="1" i="0" u="none" strike="noStrike">
                        <a:solidFill>
                          <a:srgbClr val="000000"/>
                        </a:solidFill>
                        <a:effectLst/>
                        <a:latin typeface="+mn-lt"/>
                      </a:endParaRP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0" i="0" u="none" strike="noStrike">
                          <a:solidFill>
                            <a:srgbClr val="000000"/>
                          </a:solidFill>
                          <a:effectLst/>
                          <a:latin typeface="+mn-lt"/>
                        </a:rPr>
                        <a:t> </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1" i="0" u="none" strike="noStrike">
                          <a:solidFill>
                            <a:srgbClr val="00B050"/>
                          </a:solidFill>
                          <a:effectLst/>
                          <a:latin typeface="+mn-lt"/>
                        </a:rPr>
                        <a:t> </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l" fontAlgn="b"/>
                      <a:r>
                        <a:rPr lang="en-US" sz="1000" b="1" i="0" u="none" strike="noStrike">
                          <a:solidFill>
                            <a:srgbClr val="00B050"/>
                          </a:solidFill>
                          <a:effectLst/>
                          <a:latin typeface="+mn-lt"/>
                        </a:rPr>
                        <a:t> </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4132514514"/>
                  </a:ext>
                </a:extLst>
              </a:tr>
              <a:tr h="33691">
                <a:tc>
                  <a:txBody>
                    <a:bodyPr/>
                    <a:lstStyle/>
                    <a:p>
                      <a:pPr algn="l" fontAlgn="ctr"/>
                      <a:r>
                        <a:rPr lang="en-US" sz="1000" b="0" i="0" u="none" strike="noStrike" err="1">
                          <a:solidFill>
                            <a:srgbClr val="000000"/>
                          </a:solidFill>
                          <a:effectLst/>
                          <a:latin typeface="+mn-lt"/>
                        </a:rPr>
                        <a:t>Đóng</a:t>
                      </a:r>
                      <a:r>
                        <a:rPr lang="en-US" sz="1000" b="0" i="0" u="none" strike="noStrike">
                          <a:solidFill>
                            <a:srgbClr val="000000"/>
                          </a:solidFill>
                          <a:effectLst/>
                          <a:latin typeface="+mn-lt"/>
                        </a:rPr>
                        <a:t> </a:t>
                      </a:r>
                      <a:r>
                        <a:rPr lang="en-US" sz="1000" b="0" i="0" u="none" strike="noStrike" err="1">
                          <a:solidFill>
                            <a:srgbClr val="000000"/>
                          </a:solidFill>
                          <a:effectLst/>
                          <a:latin typeface="+mn-lt"/>
                        </a:rPr>
                        <a:t>cửa</a:t>
                      </a:r>
                      <a:r>
                        <a:rPr lang="en-US" sz="1000" b="0" i="0" u="none" strike="noStrike">
                          <a:solidFill>
                            <a:srgbClr val="000000"/>
                          </a:solidFill>
                          <a:effectLst/>
                          <a:latin typeface="+mn-lt"/>
                        </a:rPr>
                        <a:t> [</a:t>
                      </a:r>
                      <a:r>
                        <a:rPr lang="en-US" sz="1000" b="0" i="0" u="none" strike="noStrike" err="1">
                          <a:solidFill>
                            <a:srgbClr val="000000"/>
                          </a:solidFill>
                          <a:effectLst/>
                          <a:latin typeface="+mn-lt"/>
                        </a:rPr>
                        <a:t>điểm</a:t>
                      </a:r>
                      <a:r>
                        <a:rPr lang="en-US" sz="1000" b="0" i="0" u="none" strike="noStrike">
                          <a:solidFill>
                            <a:srgbClr val="000000"/>
                          </a:solidFill>
                          <a:effectLst/>
                          <a:latin typeface="+mn-lt"/>
                        </a:rPr>
                        <a:t>]</a:t>
                      </a:r>
                    </a:p>
                  </a:txBody>
                  <a:tcPr marL="7620" marR="7620" marT="7620" marB="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110,49</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0,84</a:t>
                      </a:r>
                    </a:p>
                  </a:txBody>
                  <a:tcPr marL="7620" marR="7620" marT="7620" marB="0" anchor="ctr">
                    <a:lnL>
                      <a:noFill/>
                    </a:lnL>
                    <a:lnR>
                      <a:noFill/>
                    </a:lnR>
                    <a:lnT>
                      <a:noFill/>
                    </a:lnT>
                    <a:lnB>
                      <a:noFill/>
                    </a:lnB>
                  </a:tcPr>
                </a:tc>
                <a:tc>
                  <a:txBody>
                    <a:bodyPr/>
                    <a:lstStyle/>
                    <a:p>
                      <a:pPr algn="r" fontAlgn="ctr"/>
                      <a:r>
                        <a:rPr lang="en-US" sz="1000" b="1" i="0" u="none" strike="noStrike">
                          <a:solidFill>
                            <a:srgbClr val="00B050"/>
                          </a:solidFill>
                          <a:effectLst/>
                          <a:latin typeface="Calibri" panose="020F0502020204030204" pitchFamily="34" charset="0"/>
                        </a:rPr>
                        <a:t>0,77%</a:t>
                      </a:r>
                    </a:p>
                  </a:txBody>
                  <a:tcPr marL="7620" marR="7620" marT="7620" marB="0" anchor="ctr">
                    <a:lnL>
                      <a:noFill/>
                    </a:lnL>
                    <a:lnR>
                      <a:noFill/>
                    </a:lnR>
                    <a:lnT>
                      <a:noFill/>
                    </a:lnT>
                    <a:lnB>
                      <a:noFill/>
                    </a:lnB>
                  </a:tcPr>
                </a:tc>
                <a:extLst>
                  <a:ext uri="{0D108BD9-81ED-4DB2-BD59-A6C34878D82A}">
                    <a16:rowId xmlns:a16="http://schemas.microsoft.com/office/drawing/2014/main" val="3248633875"/>
                  </a:ext>
                </a:extLst>
              </a:tr>
              <a:tr h="180000">
                <a:tc>
                  <a:txBody>
                    <a:bodyPr/>
                    <a:lstStyle/>
                    <a:p>
                      <a:pPr algn="l" fontAlgn="ctr"/>
                      <a:r>
                        <a:rPr lang="en-US" sz="1000" b="0" i="0" u="none" strike="noStrike">
                          <a:solidFill>
                            <a:srgbClr val="000000"/>
                          </a:solidFill>
                          <a:effectLst/>
                          <a:latin typeface="+mn-lt"/>
                        </a:rPr>
                        <a:t>GTGD [</a:t>
                      </a:r>
                      <a:r>
                        <a:rPr lang="en-US" sz="1000" b="0" i="0" u="none" strike="noStrike" err="1">
                          <a:solidFill>
                            <a:srgbClr val="000000"/>
                          </a:solidFill>
                          <a:effectLst/>
                          <a:latin typeface="+mn-lt"/>
                        </a:rPr>
                        <a:t>tỷ</a:t>
                      </a:r>
                      <a:r>
                        <a:rPr lang="en-US" sz="1000" b="0" i="0" u="none" strike="noStrike">
                          <a:solidFill>
                            <a:srgbClr val="000000"/>
                          </a:solidFill>
                          <a:effectLst/>
                          <a:latin typeface="+mn-lt"/>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marL="0" marR="0" lvl="0" indent="0" algn="r" defTabSz="914400" eaLnBrk="1" fontAlgn="ctr" latinLnBrk="0" hangingPunct="1">
                        <a:lnSpc>
                          <a:spcPct val="100000"/>
                        </a:lnSpc>
                        <a:spcBef>
                          <a:spcPts val="0"/>
                        </a:spcBef>
                        <a:spcAft>
                          <a:spcPts val="0"/>
                        </a:spcAft>
                        <a:buClrTx/>
                        <a:buSzTx/>
                        <a:buFontTx/>
                        <a:buNone/>
                        <a:tabLst/>
                        <a:defRPr/>
                      </a:pP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520,8</a:t>
                      </a:r>
                      <a:r>
                        <a:rPr lang="en-US" sz="100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endParaRPr lang="en-US" sz="1000" b="0" i="0" u="none" strike="noStrike">
                        <a:solidFill>
                          <a:srgbClr val="000000"/>
                        </a:solidFill>
                        <a:effectLst/>
                        <a:latin typeface="+mn-lt"/>
                      </a:endParaRPr>
                    </a:p>
                  </a:txBody>
                  <a:tcPr marL="6350" marR="6350" marT="635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54,4</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11,66%</a:t>
                      </a:r>
                    </a:p>
                  </a:txBody>
                  <a:tcPr marL="7620" marR="7620" marT="7620" marB="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2112421716"/>
                  </a:ext>
                </a:extLst>
              </a:tr>
            </a:tbl>
          </a:graphicData>
        </a:graphic>
      </p:graphicFrame>
    </p:spTree>
    <p:extLst>
      <p:ext uri="{BB962C8B-B14F-4D97-AF65-F5344CB8AC3E}">
        <p14:creationId xmlns:p14="http://schemas.microsoft.com/office/powerpoint/2010/main" val="3172855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a:t>Trang 2</a:t>
            </a:r>
          </a:p>
        </p:txBody>
      </p:sp>
      <p:sp>
        <p:nvSpPr>
          <p:cNvPr id="5" name="TextBox 4">
            <a:extLst>
              <a:ext uri="{FF2B5EF4-FFF2-40B4-BE49-F238E27FC236}">
                <a16:creationId xmlns:a16="http://schemas.microsoft.com/office/drawing/2014/main" id="{CB573227-4A75-4248-A958-1B521908B54B}"/>
              </a:ext>
            </a:extLst>
          </p:cNvPr>
          <p:cNvSpPr txBox="1"/>
          <p:nvPr/>
        </p:nvSpPr>
        <p:spPr>
          <a:xfrm>
            <a:off x="373721" y="838201"/>
            <a:ext cx="6928936" cy="461665"/>
          </a:xfrm>
          <a:prstGeom prst="rect">
            <a:avLst/>
          </a:prstGeom>
          <a:noFill/>
        </p:spPr>
        <p:txBody>
          <a:bodyPr wrap="square" rtlCol="0">
            <a:spAutoFit/>
          </a:bodyPr>
          <a:lstStyle/>
          <a:p>
            <a:r>
              <a:rPr lang="en-US" sz="2400" b="1" err="1">
                <a:gradFill>
                  <a:gsLst>
                    <a:gs pos="59000">
                      <a:srgbClr val="7C2E8A"/>
                    </a:gs>
                    <a:gs pos="0">
                      <a:srgbClr val="4C2683"/>
                    </a:gs>
                    <a:gs pos="100000">
                      <a:srgbClr val="D53D96"/>
                    </a:gs>
                  </a:gsLst>
                  <a:lin ang="5400000" scaled="1"/>
                </a:gradFill>
                <a:latin typeface="+mj-lt"/>
              </a:rPr>
              <a:t>Thị</a:t>
            </a:r>
            <a:r>
              <a:rPr lang="en-US" sz="2400" b="1">
                <a:gradFill>
                  <a:gsLst>
                    <a:gs pos="59000">
                      <a:srgbClr val="7C2E8A"/>
                    </a:gs>
                    <a:gs pos="0">
                      <a:srgbClr val="4C2683"/>
                    </a:gs>
                    <a:gs pos="100000">
                      <a:srgbClr val="D53D96"/>
                    </a:gs>
                  </a:gsLst>
                  <a:lin ang="5400000" scaled="1"/>
                </a:gradFill>
                <a:latin typeface="+mj-lt"/>
              </a:rPr>
              <a:t> </a:t>
            </a:r>
            <a:r>
              <a:rPr lang="en-US" sz="2400" b="1" err="1">
                <a:gradFill>
                  <a:gsLst>
                    <a:gs pos="59000">
                      <a:srgbClr val="7C2E8A"/>
                    </a:gs>
                    <a:gs pos="0">
                      <a:srgbClr val="4C2683"/>
                    </a:gs>
                    <a:gs pos="100000">
                      <a:srgbClr val="D53D96"/>
                    </a:gs>
                  </a:gsLst>
                  <a:lin ang="5400000" scaled="1"/>
                </a:gradFill>
                <a:latin typeface="+mj-lt"/>
              </a:rPr>
              <a:t>trường</a:t>
            </a:r>
            <a:r>
              <a:rPr lang="en-US" sz="2400" b="1">
                <a:gradFill>
                  <a:gsLst>
                    <a:gs pos="59000">
                      <a:srgbClr val="7C2E8A"/>
                    </a:gs>
                    <a:gs pos="0">
                      <a:srgbClr val="4C2683"/>
                    </a:gs>
                    <a:gs pos="100000">
                      <a:srgbClr val="D53D96"/>
                    </a:gs>
                  </a:gsLst>
                  <a:lin ang="5400000" scaled="1"/>
                </a:gradFill>
                <a:latin typeface="+mj-lt"/>
              </a:rPr>
              <a:t> tiếp đà tăng điểm.</a:t>
            </a:r>
          </a:p>
        </p:txBody>
      </p:sp>
      <p:grpSp>
        <p:nvGrpSpPr>
          <p:cNvPr id="7" name="Group 6">
            <a:extLst>
              <a:ext uri="{FF2B5EF4-FFF2-40B4-BE49-F238E27FC236}">
                <a16:creationId xmlns:a16="http://schemas.microsoft.com/office/drawing/2014/main" id="{8AC1E0DB-545D-4531-ABA1-ADA31221FA60}"/>
              </a:ext>
            </a:extLst>
          </p:cNvPr>
          <p:cNvGrpSpPr/>
          <p:nvPr/>
        </p:nvGrpSpPr>
        <p:grpSpPr>
          <a:xfrm>
            <a:off x="3853087" y="1389515"/>
            <a:ext cx="3272851" cy="319536"/>
            <a:chOff x="3853087" y="1389515"/>
            <a:chExt cx="3272851" cy="319536"/>
          </a:xfrm>
        </p:grpSpPr>
        <p:cxnSp>
          <p:nvCxnSpPr>
            <p:cNvPr id="48" name="Straight Connector 47">
              <a:extLst>
                <a:ext uri="{FF2B5EF4-FFF2-40B4-BE49-F238E27FC236}">
                  <a16:creationId xmlns:a16="http://schemas.microsoft.com/office/drawing/2014/main" id="{3BE7F0F4-8B54-481F-9382-A96F77D2D287}"/>
                </a:ext>
              </a:extLst>
            </p:cNvPr>
            <p:cNvCxnSpPr/>
            <p:nvPr/>
          </p:nvCxnSpPr>
          <p:spPr>
            <a:xfrm>
              <a:off x="3885938" y="1709051"/>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9FDCA1F2-18F5-46AB-9D1C-A3337A21BCAF}"/>
                </a:ext>
              </a:extLst>
            </p:cNvPr>
            <p:cNvSpPr txBox="1"/>
            <p:nvPr/>
          </p:nvSpPr>
          <p:spPr>
            <a:xfrm>
              <a:off x="3853087" y="1389515"/>
              <a:ext cx="3156176" cy="307777"/>
            </a:xfrm>
            <a:prstGeom prst="rect">
              <a:avLst/>
            </a:prstGeom>
            <a:noFill/>
          </p:spPr>
          <p:txBody>
            <a:bodyPr wrap="square">
              <a:spAutoFit/>
            </a:bodyPr>
            <a:lstStyle/>
            <a:p>
              <a:r>
                <a:rPr lang="en-US" sz="1400" b="1" i="0" u="none" strike="noStrike" err="1">
                  <a:solidFill>
                    <a:srgbClr val="000000"/>
                  </a:solidFill>
                  <a:effectLst/>
                  <a:latin typeface="Calibri" panose="020F0502020204030204" pitchFamily="34" charset="0"/>
                </a:rPr>
                <a:t>Tự</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doanh</a:t>
              </a:r>
              <a:r>
                <a:rPr lang="en-US" sz="1400" b="1" i="0" u="none" strike="noStrike">
                  <a:solidFill>
                    <a:srgbClr val="000000"/>
                  </a:solidFill>
                  <a:effectLst/>
                  <a:latin typeface="Calibri" panose="020F0502020204030204" pitchFamily="34" charset="0"/>
                </a:rPr>
                <a:t> quay đầu bán ròng</a:t>
              </a:r>
              <a:endParaRPr lang="en-US" sz="1400"/>
            </a:p>
          </p:txBody>
        </p:sp>
      </p:grpSp>
      <p:grpSp>
        <p:nvGrpSpPr>
          <p:cNvPr id="8" name="Group 7">
            <a:extLst>
              <a:ext uri="{FF2B5EF4-FFF2-40B4-BE49-F238E27FC236}">
                <a16:creationId xmlns:a16="http://schemas.microsoft.com/office/drawing/2014/main" id="{81946629-CF0F-4E4A-9C4A-175B9093C760}"/>
              </a:ext>
            </a:extLst>
          </p:cNvPr>
          <p:cNvGrpSpPr/>
          <p:nvPr/>
        </p:nvGrpSpPr>
        <p:grpSpPr>
          <a:xfrm>
            <a:off x="3854224" y="3484602"/>
            <a:ext cx="3272851" cy="319536"/>
            <a:chOff x="3854224" y="3048000"/>
            <a:chExt cx="3272851" cy="319536"/>
          </a:xfrm>
        </p:grpSpPr>
        <p:cxnSp>
          <p:nvCxnSpPr>
            <p:cNvPr id="51" name="Straight Connector 50">
              <a:extLst>
                <a:ext uri="{FF2B5EF4-FFF2-40B4-BE49-F238E27FC236}">
                  <a16:creationId xmlns:a16="http://schemas.microsoft.com/office/drawing/2014/main" id="{3C0FF46B-F828-4ECB-BE3C-5F5891DC747F}"/>
                </a:ext>
              </a:extLst>
            </p:cNvPr>
            <p:cNvCxnSpPr/>
            <p:nvPr/>
          </p:nvCxnSpPr>
          <p:spPr>
            <a:xfrm>
              <a:off x="3887075" y="3367536"/>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87F00406-B298-45CF-BE68-9C166298EE26}"/>
                </a:ext>
              </a:extLst>
            </p:cNvPr>
            <p:cNvSpPr txBox="1"/>
            <p:nvPr/>
          </p:nvSpPr>
          <p:spPr>
            <a:xfrm>
              <a:off x="3854224" y="3048000"/>
              <a:ext cx="3156176" cy="307777"/>
            </a:xfrm>
            <a:prstGeom prst="rect">
              <a:avLst/>
            </a:prstGeom>
            <a:noFill/>
          </p:spPr>
          <p:txBody>
            <a:bodyPr wrap="square">
              <a:spAutoFit/>
            </a:bodyPr>
            <a:lstStyle/>
            <a:p>
              <a:r>
                <a:rPr lang="en-US" sz="1400" b="1" err="1">
                  <a:solidFill>
                    <a:srgbClr val="000000"/>
                  </a:solidFill>
                  <a:latin typeface="Calibri" panose="020F0502020204030204" pitchFamily="34" charset="0"/>
                </a:rPr>
                <a:t>Nước</a:t>
              </a:r>
              <a:r>
                <a:rPr lang="en-US" sz="1400" b="1">
                  <a:solidFill>
                    <a:srgbClr val="000000"/>
                  </a:solidFill>
                  <a:latin typeface="Calibri" panose="020F0502020204030204" pitchFamily="34" charset="0"/>
                </a:rPr>
                <a:t> </a:t>
              </a:r>
              <a:r>
                <a:rPr lang="en-US" sz="1400" b="1" err="1">
                  <a:solidFill>
                    <a:srgbClr val="000000"/>
                  </a:solidFill>
                  <a:latin typeface="Calibri" panose="020F0502020204030204" pitchFamily="34" charset="0"/>
                </a:rPr>
                <a:t>ngoài</a:t>
              </a:r>
              <a:r>
                <a:rPr lang="en-US" sz="1400" b="1">
                  <a:solidFill>
                    <a:srgbClr val="000000"/>
                  </a:solidFill>
                  <a:latin typeface="Calibri" panose="020F0502020204030204" pitchFamily="34" charset="0"/>
                </a:rPr>
                <a:t> bán ròng liên tục</a:t>
              </a:r>
              <a:endParaRPr lang="en-US" sz="1400"/>
            </a:p>
          </p:txBody>
        </p:sp>
      </p:grpSp>
      <p:grpSp>
        <p:nvGrpSpPr>
          <p:cNvPr id="6" name="Group 5">
            <a:extLst>
              <a:ext uri="{FF2B5EF4-FFF2-40B4-BE49-F238E27FC236}">
                <a16:creationId xmlns:a16="http://schemas.microsoft.com/office/drawing/2014/main" id="{B07A015D-F426-498B-AAFF-53BB0827FFD6}"/>
              </a:ext>
            </a:extLst>
          </p:cNvPr>
          <p:cNvGrpSpPr/>
          <p:nvPr/>
        </p:nvGrpSpPr>
        <p:grpSpPr>
          <a:xfrm>
            <a:off x="388618" y="1404787"/>
            <a:ext cx="3272851" cy="319536"/>
            <a:chOff x="388618" y="1404787"/>
            <a:chExt cx="3272851" cy="319536"/>
          </a:xfrm>
        </p:grpSpPr>
        <p:cxnSp>
          <p:nvCxnSpPr>
            <p:cNvPr id="53" name="Straight Connector 52">
              <a:extLst>
                <a:ext uri="{FF2B5EF4-FFF2-40B4-BE49-F238E27FC236}">
                  <a16:creationId xmlns:a16="http://schemas.microsoft.com/office/drawing/2014/main" id="{6FB972F1-B4E7-463A-AFDD-5300AADAB505}"/>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4" name="TextBox 53">
              <a:extLst>
                <a:ext uri="{FF2B5EF4-FFF2-40B4-BE49-F238E27FC236}">
                  <a16:creationId xmlns:a16="http://schemas.microsoft.com/office/drawing/2014/main" id="{E91AA8A7-6099-43C6-9188-293ACDB40AB9}"/>
                </a:ext>
              </a:extLst>
            </p:cNvPr>
            <p:cNvSpPr txBox="1"/>
            <p:nvPr/>
          </p:nvSpPr>
          <p:spPr>
            <a:xfrm>
              <a:off x="388618" y="1404787"/>
              <a:ext cx="3004913" cy="307777"/>
            </a:xfrm>
            <a:prstGeom prst="rect">
              <a:avLst/>
            </a:prstGeom>
            <a:noFill/>
          </p:spPr>
          <p:txBody>
            <a:bodyPr wrap="square">
              <a:spAutoFit/>
            </a:bodyPr>
            <a:lstStyle/>
            <a:p>
              <a:r>
                <a:rPr lang="en-US" sz="1400" b="1" i="0" u="none" strike="noStrike" err="1">
                  <a:solidFill>
                    <a:srgbClr val="000000"/>
                  </a:solidFill>
                  <a:effectLst/>
                  <a:latin typeface="Calibri" panose="020F0502020204030204" pitchFamily="34" charset="0"/>
                </a:rPr>
                <a:t>Diễn</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biến</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ngành</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tuần</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trước</a:t>
              </a:r>
              <a:endParaRPr lang="en-US" sz="1400"/>
            </a:p>
          </p:txBody>
        </p:sp>
      </p:grpSp>
      <p:grpSp>
        <p:nvGrpSpPr>
          <p:cNvPr id="9" name="Group 8">
            <a:extLst>
              <a:ext uri="{FF2B5EF4-FFF2-40B4-BE49-F238E27FC236}">
                <a16:creationId xmlns:a16="http://schemas.microsoft.com/office/drawing/2014/main" id="{D9FEE85D-4354-473C-BDC0-0C49ECA6E547}"/>
              </a:ext>
            </a:extLst>
          </p:cNvPr>
          <p:cNvGrpSpPr/>
          <p:nvPr/>
        </p:nvGrpSpPr>
        <p:grpSpPr>
          <a:xfrm>
            <a:off x="432048" y="7452864"/>
            <a:ext cx="6693890" cy="319536"/>
            <a:chOff x="432048" y="6400800"/>
            <a:chExt cx="6693890" cy="319536"/>
          </a:xfrm>
        </p:grpSpPr>
        <p:cxnSp>
          <p:nvCxnSpPr>
            <p:cNvPr id="56" name="Straight Connector 55">
              <a:extLst>
                <a:ext uri="{FF2B5EF4-FFF2-40B4-BE49-F238E27FC236}">
                  <a16:creationId xmlns:a16="http://schemas.microsoft.com/office/drawing/2014/main" id="{5982BB95-EEFF-43FC-AA1B-F3AE719897ED}"/>
                </a:ext>
              </a:extLst>
            </p:cNvPr>
            <p:cNvCxnSpPr>
              <a:cxnSpLocks/>
            </p:cNvCxnSpPr>
            <p:nvPr/>
          </p:nvCxnSpPr>
          <p:spPr>
            <a:xfrm flipV="1">
              <a:off x="464899" y="6715401"/>
              <a:ext cx="6661039" cy="4935"/>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a16="http://schemas.microsoft.com/office/drawing/2014/main" id="{1F0AE151-6199-4DFE-857F-530F4F26E43A}"/>
                </a:ext>
              </a:extLst>
            </p:cNvPr>
            <p:cNvSpPr txBox="1"/>
            <p:nvPr/>
          </p:nvSpPr>
          <p:spPr>
            <a:xfrm>
              <a:off x="432048" y="6400800"/>
              <a:ext cx="3149352" cy="307777"/>
            </a:xfrm>
            <a:prstGeom prst="rect">
              <a:avLst/>
            </a:prstGeom>
            <a:noFill/>
          </p:spPr>
          <p:txBody>
            <a:bodyPr wrap="square">
              <a:spAutoFit/>
            </a:bodyPr>
            <a:lstStyle/>
            <a:p>
              <a:r>
                <a:rPr lang="en-US" sz="1400" b="1" i="0" u="none" strike="noStrike">
                  <a:solidFill>
                    <a:srgbClr val="000000"/>
                  </a:solidFill>
                  <a:effectLst/>
                  <a:latin typeface="Calibri" panose="020F0502020204030204" pitchFamily="34" charset="0"/>
                </a:rPr>
                <a:t>Top </a:t>
              </a:r>
              <a:r>
                <a:rPr lang="en-US" sz="1400" b="1" i="0" u="none" strike="noStrike" err="1">
                  <a:solidFill>
                    <a:srgbClr val="000000"/>
                  </a:solidFill>
                  <a:effectLst/>
                  <a:latin typeface="Calibri" panose="020F0502020204030204" pitchFamily="34" charset="0"/>
                </a:rPr>
                <a:t>cổ</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phiếu</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ảnh</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hưởng</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của</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tuần</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trước</a:t>
              </a:r>
              <a:endParaRPr lang="en-US" sz="1400"/>
            </a:p>
          </p:txBody>
        </p:sp>
      </p:grpSp>
      <p:grpSp>
        <p:nvGrpSpPr>
          <p:cNvPr id="24" name="Group 23">
            <a:extLst>
              <a:ext uri="{FF2B5EF4-FFF2-40B4-BE49-F238E27FC236}">
                <a16:creationId xmlns:a16="http://schemas.microsoft.com/office/drawing/2014/main" id="{8C7C6846-4FFB-4D75-8FBE-4BE47743A4E3}"/>
              </a:ext>
            </a:extLst>
          </p:cNvPr>
          <p:cNvGrpSpPr/>
          <p:nvPr/>
        </p:nvGrpSpPr>
        <p:grpSpPr>
          <a:xfrm>
            <a:off x="421469" y="5576668"/>
            <a:ext cx="3272851" cy="319536"/>
            <a:chOff x="388618" y="1404787"/>
            <a:chExt cx="3272851" cy="319536"/>
          </a:xfrm>
        </p:grpSpPr>
        <p:cxnSp>
          <p:nvCxnSpPr>
            <p:cNvPr id="25" name="Straight Connector 24">
              <a:extLst>
                <a:ext uri="{FF2B5EF4-FFF2-40B4-BE49-F238E27FC236}">
                  <a16:creationId xmlns:a16="http://schemas.microsoft.com/office/drawing/2014/main" id="{B814B378-0B11-4630-B496-0C1547E659EE}"/>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8E2F464E-ADEB-4172-8864-42E05F1FE062}"/>
                </a:ext>
              </a:extLst>
            </p:cNvPr>
            <p:cNvSpPr txBox="1"/>
            <p:nvPr/>
          </p:nvSpPr>
          <p:spPr>
            <a:xfrm>
              <a:off x="388618" y="1404787"/>
              <a:ext cx="3004913" cy="307777"/>
            </a:xfrm>
            <a:prstGeom prst="rect">
              <a:avLst/>
            </a:prstGeom>
            <a:noFill/>
          </p:spPr>
          <p:txBody>
            <a:bodyPr wrap="square">
              <a:spAutoFit/>
            </a:bodyPr>
            <a:lstStyle/>
            <a:p>
              <a:r>
                <a:rPr lang="en-US" sz="1400" b="1" i="0" u="none" strike="noStrike">
                  <a:solidFill>
                    <a:srgbClr val="000000"/>
                  </a:solidFill>
                  <a:effectLst/>
                  <a:latin typeface="Calibri" panose="020F0502020204030204" pitchFamily="34" charset="0"/>
                </a:rPr>
                <a:t>Top NĐTNN </a:t>
              </a:r>
              <a:r>
                <a:rPr lang="en-US" sz="1400" b="1" i="0" u="none" strike="noStrike" err="1">
                  <a:solidFill>
                    <a:srgbClr val="000000"/>
                  </a:solidFill>
                  <a:effectLst/>
                  <a:latin typeface="Calibri" panose="020F0502020204030204" pitchFamily="34" charset="0"/>
                </a:rPr>
                <a:t>mua</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ròng</a:t>
              </a:r>
              <a:endParaRPr lang="en-US" sz="1400"/>
            </a:p>
          </p:txBody>
        </p:sp>
      </p:grpSp>
      <p:grpSp>
        <p:nvGrpSpPr>
          <p:cNvPr id="28" name="Group 27">
            <a:extLst>
              <a:ext uri="{FF2B5EF4-FFF2-40B4-BE49-F238E27FC236}">
                <a16:creationId xmlns:a16="http://schemas.microsoft.com/office/drawing/2014/main" id="{51CAD59B-A502-488B-A33D-7203DF8ADFA0}"/>
              </a:ext>
            </a:extLst>
          </p:cNvPr>
          <p:cNvGrpSpPr/>
          <p:nvPr/>
        </p:nvGrpSpPr>
        <p:grpSpPr>
          <a:xfrm>
            <a:off x="3853087" y="5572755"/>
            <a:ext cx="3272851" cy="319536"/>
            <a:chOff x="388618" y="1404787"/>
            <a:chExt cx="3272851" cy="319536"/>
          </a:xfrm>
        </p:grpSpPr>
        <p:cxnSp>
          <p:nvCxnSpPr>
            <p:cNvPr id="29" name="Straight Connector 28">
              <a:extLst>
                <a:ext uri="{FF2B5EF4-FFF2-40B4-BE49-F238E27FC236}">
                  <a16:creationId xmlns:a16="http://schemas.microsoft.com/office/drawing/2014/main" id="{47AE63A2-A54B-48DB-8418-085F62E8B048}"/>
                </a:ext>
              </a:extLst>
            </p:cNvPr>
            <p:cNvCxnSpPr/>
            <p:nvPr/>
          </p:nvCxnSpPr>
          <p:spPr>
            <a:xfrm>
              <a:off x="421469" y="1724323"/>
              <a:ext cx="3240000" cy="0"/>
            </a:xfrm>
            <a:prstGeom prst="line">
              <a:avLst/>
            </a:prstGeom>
            <a:ln w="2857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8AB6DCA9-5FFE-41A8-803C-5386BAC781E6}"/>
                </a:ext>
              </a:extLst>
            </p:cNvPr>
            <p:cNvSpPr txBox="1"/>
            <p:nvPr/>
          </p:nvSpPr>
          <p:spPr>
            <a:xfrm>
              <a:off x="388618" y="1404787"/>
              <a:ext cx="3004913" cy="307777"/>
            </a:xfrm>
            <a:prstGeom prst="rect">
              <a:avLst/>
            </a:prstGeom>
            <a:noFill/>
          </p:spPr>
          <p:txBody>
            <a:bodyPr wrap="square">
              <a:spAutoFit/>
            </a:bodyPr>
            <a:lstStyle/>
            <a:p>
              <a:r>
                <a:rPr lang="en-US" sz="1400" b="1" i="0" u="none" strike="noStrike">
                  <a:solidFill>
                    <a:srgbClr val="000000"/>
                  </a:solidFill>
                  <a:effectLst/>
                  <a:latin typeface="Calibri" panose="020F0502020204030204" pitchFamily="34" charset="0"/>
                </a:rPr>
                <a:t>Top NĐTNN </a:t>
              </a:r>
              <a:r>
                <a:rPr lang="en-US" sz="1400" b="1" i="0" u="none" strike="noStrike" err="1">
                  <a:solidFill>
                    <a:srgbClr val="000000"/>
                  </a:solidFill>
                  <a:effectLst/>
                  <a:latin typeface="Calibri" panose="020F0502020204030204" pitchFamily="34" charset="0"/>
                </a:rPr>
                <a:t>bán</a:t>
              </a:r>
              <a:r>
                <a:rPr lang="en-US" sz="1400" b="1" i="0" u="none" strike="noStrike">
                  <a:solidFill>
                    <a:srgbClr val="000000"/>
                  </a:solidFill>
                  <a:effectLst/>
                  <a:latin typeface="Calibri" panose="020F0502020204030204" pitchFamily="34" charset="0"/>
                </a:rPr>
                <a:t> </a:t>
              </a:r>
              <a:r>
                <a:rPr lang="en-US" sz="1400" b="1" i="0" u="none" strike="noStrike" err="1">
                  <a:solidFill>
                    <a:srgbClr val="000000"/>
                  </a:solidFill>
                  <a:effectLst/>
                  <a:latin typeface="Calibri" panose="020F0502020204030204" pitchFamily="34" charset="0"/>
                </a:rPr>
                <a:t>ròng</a:t>
              </a:r>
              <a:endParaRPr lang="en-US" sz="1400"/>
            </a:p>
          </p:txBody>
        </p:sp>
      </p:grpSp>
      <p:graphicFrame>
        <p:nvGraphicFramePr>
          <p:cNvPr id="31" name="Table 30">
            <a:extLst>
              <a:ext uri="{FF2B5EF4-FFF2-40B4-BE49-F238E27FC236}">
                <a16:creationId xmlns:a16="http://schemas.microsoft.com/office/drawing/2014/main" id="{C024305B-5775-4F13-88D8-84C93EDD4DDB}"/>
              </a:ext>
            </a:extLst>
          </p:cNvPr>
          <p:cNvGraphicFramePr>
            <a:graphicFrameLocks noGrp="1"/>
          </p:cNvGraphicFramePr>
          <p:nvPr>
            <p:extLst>
              <p:ext uri="{D42A27DB-BD31-4B8C-83A1-F6EECF244321}">
                <p14:modId xmlns:p14="http://schemas.microsoft.com/office/powerpoint/2010/main" val="3924180980"/>
              </p:ext>
            </p:extLst>
          </p:nvPr>
        </p:nvGraphicFramePr>
        <p:xfrm>
          <a:off x="3896515" y="5900250"/>
          <a:ext cx="3235766" cy="1460934"/>
        </p:xfrm>
        <a:graphic>
          <a:graphicData uri="http://schemas.openxmlformats.org/drawingml/2006/table">
            <a:tbl>
              <a:tblPr/>
              <a:tblGrid>
                <a:gridCol w="968858">
                  <a:extLst>
                    <a:ext uri="{9D8B030D-6E8A-4147-A177-3AD203B41FA5}">
                      <a16:colId xmlns:a16="http://schemas.microsoft.com/office/drawing/2014/main" val="3187764995"/>
                    </a:ext>
                  </a:extLst>
                </a:gridCol>
                <a:gridCol w="968858">
                  <a:extLst>
                    <a:ext uri="{9D8B030D-6E8A-4147-A177-3AD203B41FA5}">
                      <a16:colId xmlns:a16="http://schemas.microsoft.com/office/drawing/2014/main" val="2516977965"/>
                    </a:ext>
                  </a:extLst>
                </a:gridCol>
                <a:gridCol w="1298050">
                  <a:extLst>
                    <a:ext uri="{9D8B030D-6E8A-4147-A177-3AD203B41FA5}">
                      <a16:colId xmlns:a16="http://schemas.microsoft.com/office/drawing/2014/main" val="3666568146"/>
                    </a:ext>
                  </a:extLst>
                </a:gridCol>
              </a:tblGrid>
              <a:tr h="243489">
                <a:tc>
                  <a:txBody>
                    <a:bodyPr/>
                    <a:lstStyle/>
                    <a:p>
                      <a:pPr algn="l" fontAlgn="b"/>
                      <a:r>
                        <a:rPr lang="en-US" sz="1000" b="1" i="0" u="none" strike="noStrike" err="1">
                          <a:solidFill>
                            <a:srgbClr val="000000"/>
                          </a:solidFill>
                          <a:effectLst/>
                          <a:latin typeface="Calibri" panose="020F0502020204030204" pitchFamily="34" charset="0"/>
                        </a:rPr>
                        <a:t>Mã</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err="1">
                          <a:solidFill>
                            <a:srgbClr val="000000"/>
                          </a:solidFill>
                          <a:effectLst/>
                          <a:latin typeface="Calibri" panose="020F0502020204030204" pitchFamily="34" charset="0"/>
                        </a:rPr>
                        <a:t>Đóng</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cửa</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Calibri" panose="020F0502020204030204" pitchFamily="34" charset="0"/>
                        </a:rPr>
                        <a:t>GT </a:t>
                      </a:r>
                      <a:r>
                        <a:rPr lang="en-US" sz="1000" b="1" i="0" u="none" strike="noStrike" err="1">
                          <a:solidFill>
                            <a:srgbClr val="000000"/>
                          </a:solidFill>
                          <a:effectLst/>
                          <a:latin typeface="Calibri" panose="020F0502020204030204" pitchFamily="34" charset="0"/>
                        </a:rPr>
                        <a:t>ròng</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tỷ</a:t>
                      </a:r>
                      <a:r>
                        <a:rPr lang="en-US" sz="1000" b="1" i="0" u="none" strike="noStrike">
                          <a:solidFill>
                            <a:srgbClr val="000000"/>
                          </a:solidFill>
                          <a:effectLst/>
                          <a:latin typeface="Calibri" panose="020F0502020204030204" pitchFamily="34" charset="0"/>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126223479"/>
                  </a:ext>
                </a:extLst>
              </a:tr>
              <a:tr h="243489">
                <a:tc>
                  <a:txBody>
                    <a:bodyPr/>
                    <a:lstStyle/>
                    <a:p>
                      <a:pPr algn="l" fontAlgn="ctr"/>
                      <a:r>
                        <a:rPr lang="en-GB" sz="1000" b="0" i="0" u="none" strike="noStrike">
                          <a:solidFill>
                            <a:srgbClr val="000000"/>
                          </a:solidFill>
                          <a:effectLst/>
                          <a:latin typeface="Calibri" panose="020F0502020204030204" pitchFamily="34" charset="0"/>
                        </a:rPr>
                        <a:t>FPT</a:t>
                      </a:r>
                    </a:p>
                  </a:txBody>
                  <a:tcPr marL="7620" marR="7620" marT="762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GB" sz="1000" b="0" i="0" u="none" strike="noStrike">
                          <a:solidFill>
                            <a:srgbClr val="000000"/>
                          </a:solidFill>
                          <a:effectLst/>
                          <a:latin typeface="Calibri" panose="020F0502020204030204" pitchFamily="34" charset="0"/>
                        </a:rPr>
                        <a:t>117.400</a:t>
                      </a:r>
                    </a:p>
                  </a:txBody>
                  <a:tcPr marL="7620" marR="7620" marT="762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Calibri" panose="020F0502020204030204" pitchFamily="34" charset="0"/>
                        </a:rPr>
                        <a:t>-104,23</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511490536"/>
                  </a:ext>
                </a:extLst>
              </a:tr>
              <a:tr h="243489">
                <a:tc>
                  <a:txBody>
                    <a:bodyPr/>
                    <a:lstStyle/>
                    <a:p>
                      <a:pPr algn="l" fontAlgn="ctr"/>
                      <a:r>
                        <a:rPr lang="en-GB" sz="1000" b="0" i="0" u="none" strike="noStrike">
                          <a:solidFill>
                            <a:srgbClr val="000000"/>
                          </a:solidFill>
                          <a:effectLst/>
                          <a:latin typeface="Calibri" panose="020F0502020204030204" pitchFamily="34" charset="0"/>
                        </a:rPr>
                        <a:t>VRE</a:t>
                      </a:r>
                    </a:p>
                  </a:txBody>
                  <a:tcPr marL="7620" marR="7620" marT="7620" anchor="ctr">
                    <a:lnL>
                      <a:noFill/>
                    </a:lnL>
                    <a:lnR>
                      <a:noFill/>
                    </a:lnR>
                    <a:lnT>
                      <a:noFill/>
                    </a:lnT>
                    <a:lnB>
                      <a:noFill/>
                    </a:lnB>
                  </a:tcPr>
                </a:tc>
                <a:tc>
                  <a:txBody>
                    <a:bodyPr/>
                    <a:lstStyle/>
                    <a:p>
                      <a:pPr algn="r" fontAlgn="ctr"/>
                      <a:r>
                        <a:rPr lang="en-GB" sz="1000" b="0" i="0" u="none" strike="noStrike">
                          <a:solidFill>
                            <a:srgbClr val="000000"/>
                          </a:solidFill>
                          <a:effectLst/>
                          <a:latin typeface="Calibri" panose="020F0502020204030204" pitchFamily="34" charset="0"/>
                        </a:rPr>
                        <a:t>26.500</a:t>
                      </a:r>
                    </a:p>
                  </a:txBody>
                  <a:tcPr marL="7620" marR="7620" marT="762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-83,00</a:t>
                      </a:r>
                    </a:p>
                  </a:txBody>
                  <a:tcPr marL="7620" marR="7620" marT="7620" marB="0" anchor="ctr">
                    <a:lnL>
                      <a:noFill/>
                    </a:lnL>
                    <a:lnR>
                      <a:noFill/>
                    </a:lnR>
                    <a:lnT>
                      <a:noFill/>
                    </a:lnT>
                    <a:lnB>
                      <a:noFill/>
                    </a:lnB>
                  </a:tcPr>
                </a:tc>
                <a:extLst>
                  <a:ext uri="{0D108BD9-81ED-4DB2-BD59-A6C34878D82A}">
                    <a16:rowId xmlns:a16="http://schemas.microsoft.com/office/drawing/2014/main" val="851950736"/>
                  </a:ext>
                </a:extLst>
              </a:tr>
              <a:tr h="243489">
                <a:tc>
                  <a:txBody>
                    <a:bodyPr/>
                    <a:lstStyle/>
                    <a:p>
                      <a:pPr algn="l" fontAlgn="ctr"/>
                      <a:r>
                        <a:rPr lang="en-GB" sz="1000" b="0" i="0" u="none" strike="noStrike">
                          <a:solidFill>
                            <a:srgbClr val="000000"/>
                          </a:solidFill>
                          <a:effectLst/>
                          <a:latin typeface="Calibri" panose="020F0502020204030204" pitchFamily="34" charset="0"/>
                        </a:rPr>
                        <a:t>STB</a:t>
                      </a:r>
                    </a:p>
                  </a:txBody>
                  <a:tcPr marL="7620" marR="7620" marT="7620" anchor="ctr">
                    <a:lnL>
                      <a:noFill/>
                    </a:lnL>
                    <a:lnR>
                      <a:noFill/>
                    </a:lnR>
                    <a:lnT>
                      <a:noFill/>
                    </a:lnT>
                    <a:lnB>
                      <a:noFill/>
                    </a:lnB>
                  </a:tcPr>
                </a:tc>
                <a:tc>
                  <a:txBody>
                    <a:bodyPr/>
                    <a:lstStyle/>
                    <a:p>
                      <a:pPr algn="r" fontAlgn="ctr"/>
                      <a:r>
                        <a:rPr lang="en-GB" sz="1000" b="0" i="0" u="none" strike="noStrike">
                          <a:solidFill>
                            <a:srgbClr val="000000"/>
                          </a:solidFill>
                          <a:effectLst/>
                          <a:latin typeface="Calibri" panose="020F0502020204030204" pitchFamily="34" charset="0"/>
                        </a:rPr>
                        <a:t>41.600</a:t>
                      </a:r>
                    </a:p>
                  </a:txBody>
                  <a:tcPr marL="7620" marR="7620" marT="7620" marB="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-64,88</a:t>
                      </a:r>
                    </a:p>
                  </a:txBody>
                  <a:tcPr marL="7620" marR="7620" marT="7620" marB="0" anchor="ctr">
                    <a:lnL>
                      <a:noFill/>
                    </a:lnL>
                    <a:lnR>
                      <a:noFill/>
                    </a:lnR>
                    <a:lnT>
                      <a:noFill/>
                    </a:lnT>
                    <a:lnB>
                      <a:noFill/>
                    </a:lnB>
                  </a:tcPr>
                </a:tc>
                <a:extLst>
                  <a:ext uri="{0D108BD9-81ED-4DB2-BD59-A6C34878D82A}">
                    <a16:rowId xmlns:a16="http://schemas.microsoft.com/office/drawing/2014/main" val="1400150494"/>
                  </a:ext>
                </a:extLst>
              </a:tr>
              <a:tr h="243489">
                <a:tc>
                  <a:txBody>
                    <a:bodyPr/>
                    <a:lstStyle/>
                    <a:p>
                      <a:pPr algn="l" fontAlgn="ctr"/>
                      <a:r>
                        <a:rPr lang="en-GB" sz="1000" b="0" i="0" u="none" strike="noStrike">
                          <a:solidFill>
                            <a:srgbClr val="000000"/>
                          </a:solidFill>
                          <a:effectLst/>
                          <a:latin typeface="Calibri" panose="020F0502020204030204" pitchFamily="34" charset="0"/>
                        </a:rPr>
                        <a:t>KDH</a:t>
                      </a:r>
                    </a:p>
                  </a:txBody>
                  <a:tcPr marL="7620" marR="7620" marT="7620" anchor="ctr">
                    <a:lnL>
                      <a:noFill/>
                    </a:lnL>
                    <a:lnR>
                      <a:noFill/>
                    </a:lnR>
                    <a:lnT>
                      <a:noFill/>
                    </a:lnT>
                    <a:lnB>
                      <a:noFill/>
                    </a:lnB>
                  </a:tcPr>
                </a:tc>
                <a:tc>
                  <a:txBody>
                    <a:bodyPr/>
                    <a:lstStyle/>
                    <a:p>
                      <a:pPr algn="r" fontAlgn="ctr"/>
                      <a:r>
                        <a:rPr lang="en-GB" sz="1000" b="0" i="0" u="none" strike="noStrike">
                          <a:solidFill>
                            <a:srgbClr val="000000"/>
                          </a:solidFill>
                          <a:effectLst/>
                          <a:latin typeface="Calibri" panose="020F0502020204030204" pitchFamily="34" charset="0"/>
                        </a:rPr>
                        <a:t>30.500</a:t>
                      </a:r>
                    </a:p>
                  </a:txBody>
                  <a:tcPr marL="7620" marR="7620" marT="762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-60,87</a:t>
                      </a:r>
                    </a:p>
                  </a:txBody>
                  <a:tcPr marL="7620" marR="7620" marT="7620" marB="0" anchor="ctr">
                    <a:lnL>
                      <a:noFill/>
                    </a:lnL>
                    <a:lnR>
                      <a:noFill/>
                    </a:lnR>
                    <a:lnT>
                      <a:noFill/>
                    </a:lnT>
                    <a:lnB>
                      <a:noFill/>
                    </a:lnB>
                  </a:tcPr>
                </a:tc>
                <a:extLst>
                  <a:ext uri="{0D108BD9-81ED-4DB2-BD59-A6C34878D82A}">
                    <a16:rowId xmlns:a16="http://schemas.microsoft.com/office/drawing/2014/main" val="3175216261"/>
                  </a:ext>
                </a:extLst>
              </a:tr>
              <a:tr h="243489">
                <a:tc>
                  <a:txBody>
                    <a:bodyPr/>
                    <a:lstStyle/>
                    <a:p>
                      <a:pPr algn="l" fontAlgn="ctr"/>
                      <a:r>
                        <a:rPr lang="en-GB" sz="1000" b="0" i="0" u="none" strike="noStrike">
                          <a:solidFill>
                            <a:srgbClr val="000000"/>
                          </a:solidFill>
                          <a:effectLst/>
                          <a:latin typeface="Calibri" panose="020F0502020204030204" pitchFamily="34" charset="0"/>
                        </a:rPr>
                        <a:t>CII</a:t>
                      </a:r>
                    </a:p>
                  </a:txBody>
                  <a:tcPr marL="7620" marR="7620" marT="762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GB" sz="1000" b="0" i="0" u="none" strike="noStrike">
                          <a:solidFill>
                            <a:srgbClr val="000000"/>
                          </a:solidFill>
                          <a:effectLst/>
                          <a:latin typeface="Calibri" panose="020F0502020204030204" pitchFamily="34" charset="0"/>
                        </a:rPr>
                        <a:t>15.600</a:t>
                      </a:r>
                    </a:p>
                  </a:txBody>
                  <a:tcPr marL="7620" marR="7620" marT="762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GB" sz="1000" b="0" i="0" u="none" strike="noStrike">
                          <a:solidFill>
                            <a:srgbClr val="000000"/>
                          </a:solidFill>
                          <a:effectLst/>
                          <a:latin typeface="Calibri" panose="020F0502020204030204" pitchFamily="34" charset="0"/>
                        </a:rPr>
                        <a:t>-54,82</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80303265"/>
                  </a:ext>
                </a:extLst>
              </a:tr>
            </a:tbl>
          </a:graphicData>
        </a:graphic>
      </p:graphicFrame>
      <p:sp>
        <p:nvSpPr>
          <p:cNvPr id="32" name="Title 21">
            <a:extLst>
              <a:ext uri="{FF2B5EF4-FFF2-40B4-BE49-F238E27FC236}">
                <a16:creationId xmlns:a16="http://schemas.microsoft.com/office/drawing/2014/main" id="{0C259246-20E1-4FA6-8150-551E1E16B9F1}"/>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a:t>DAILY RECAP</a:t>
            </a:r>
          </a:p>
        </p:txBody>
      </p:sp>
      <p:sp>
        <p:nvSpPr>
          <p:cNvPr id="17" name="TextBox 16">
            <a:extLst>
              <a:ext uri="{FF2B5EF4-FFF2-40B4-BE49-F238E27FC236}">
                <a16:creationId xmlns:a16="http://schemas.microsoft.com/office/drawing/2014/main" id="{528D0525-35F5-129C-91D0-5989C31434B0}"/>
              </a:ext>
            </a:extLst>
          </p:cNvPr>
          <p:cNvSpPr txBox="1"/>
          <p:nvPr/>
        </p:nvSpPr>
        <p:spPr>
          <a:xfrm>
            <a:off x="1436220" y="5362545"/>
            <a:ext cx="2196996" cy="200055"/>
          </a:xfrm>
          <a:prstGeom prst="rect">
            <a:avLst/>
          </a:prstGeom>
          <a:noFill/>
        </p:spPr>
        <p:txBody>
          <a:bodyPr wrap="square" rtlCol="0">
            <a:spAutoFit/>
          </a:bodyPr>
          <a:lstStyle/>
          <a:p>
            <a:pPr algn="r"/>
            <a:r>
              <a:rPr lang="en-GB" sz="700" i="1" err="1">
                <a:latin typeface="+mn-lt"/>
              </a:rPr>
              <a:t>Nguồn</a:t>
            </a:r>
            <a:r>
              <a:rPr lang="en-GB" sz="700" i="1">
                <a:latin typeface="+mn-lt"/>
              </a:rPr>
              <a:t>: EVS &amp; </a:t>
            </a:r>
            <a:r>
              <a:rPr lang="en-GB" sz="700" i="1" err="1">
                <a:latin typeface="+mn-lt"/>
              </a:rPr>
              <a:t>Fiinpro</a:t>
            </a:r>
            <a:endParaRPr lang="en-GB" sz="700" i="1">
              <a:latin typeface="+mn-lt"/>
            </a:endParaRPr>
          </a:p>
        </p:txBody>
      </p:sp>
      <p:sp>
        <p:nvSpPr>
          <p:cNvPr id="18" name="TextBox 17">
            <a:extLst>
              <a:ext uri="{FF2B5EF4-FFF2-40B4-BE49-F238E27FC236}">
                <a16:creationId xmlns:a16="http://schemas.microsoft.com/office/drawing/2014/main" id="{72820795-A7AA-6E7D-C325-B7A285E05968}"/>
              </a:ext>
            </a:extLst>
          </p:cNvPr>
          <p:cNvSpPr txBox="1"/>
          <p:nvPr/>
        </p:nvSpPr>
        <p:spPr>
          <a:xfrm>
            <a:off x="4961788" y="2971800"/>
            <a:ext cx="2170496" cy="200055"/>
          </a:xfrm>
          <a:prstGeom prst="rect">
            <a:avLst/>
          </a:prstGeom>
          <a:noFill/>
        </p:spPr>
        <p:txBody>
          <a:bodyPr wrap="square" rtlCol="0">
            <a:spAutoFit/>
          </a:bodyPr>
          <a:lstStyle/>
          <a:p>
            <a:pPr algn="r"/>
            <a:r>
              <a:rPr lang="en-GB" sz="700" i="1" err="1">
                <a:solidFill>
                  <a:schemeClr val="tx1"/>
                </a:solidFill>
                <a:latin typeface="+mn-lt"/>
              </a:rPr>
              <a:t>Nguồn</a:t>
            </a:r>
            <a:r>
              <a:rPr lang="en-GB" sz="700" i="1">
                <a:solidFill>
                  <a:schemeClr val="tx1"/>
                </a:solidFill>
                <a:latin typeface="+mn-lt"/>
              </a:rPr>
              <a:t>: EVS &amp; </a:t>
            </a:r>
            <a:r>
              <a:rPr lang="en-GB" sz="700" i="1" err="1">
                <a:solidFill>
                  <a:schemeClr val="tx1"/>
                </a:solidFill>
                <a:latin typeface="+mn-lt"/>
              </a:rPr>
              <a:t>Fiinpro</a:t>
            </a:r>
            <a:endParaRPr lang="en-GB" sz="700" i="1">
              <a:solidFill>
                <a:schemeClr val="tx1"/>
              </a:solidFill>
              <a:latin typeface="+mn-lt"/>
            </a:endParaRPr>
          </a:p>
        </p:txBody>
      </p:sp>
      <p:sp>
        <p:nvSpPr>
          <p:cNvPr id="20" name="TextBox 19">
            <a:extLst>
              <a:ext uri="{FF2B5EF4-FFF2-40B4-BE49-F238E27FC236}">
                <a16:creationId xmlns:a16="http://schemas.microsoft.com/office/drawing/2014/main" id="{36A639FC-E19A-0810-1161-F9B8CE23B97F}"/>
              </a:ext>
            </a:extLst>
          </p:cNvPr>
          <p:cNvSpPr txBox="1"/>
          <p:nvPr/>
        </p:nvSpPr>
        <p:spPr>
          <a:xfrm>
            <a:off x="4968138" y="5037147"/>
            <a:ext cx="2164146" cy="200055"/>
          </a:xfrm>
          <a:prstGeom prst="rect">
            <a:avLst/>
          </a:prstGeom>
          <a:noFill/>
        </p:spPr>
        <p:txBody>
          <a:bodyPr wrap="square" rtlCol="0">
            <a:spAutoFit/>
          </a:bodyPr>
          <a:lstStyle/>
          <a:p>
            <a:pPr algn="r"/>
            <a:r>
              <a:rPr lang="en-GB" sz="700" i="1" err="1">
                <a:solidFill>
                  <a:schemeClr val="tx1"/>
                </a:solidFill>
                <a:latin typeface="+mn-lt"/>
              </a:rPr>
              <a:t>Nguồn</a:t>
            </a:r>
            <a:r>
              <a:rPr lang="en-GB" sz="700" i="1">
                <a:solidFill>
                  <a:schemeClr val="tx1"/>
                </a:solidFill>
                <a:latin typeface="+mn-lt"/>
              </a:rPr>
              <a:t>: EVS &amp; </a:t>
            </a:r>
            <a:r>
              <a:rPr lang="en-GB" sz="700" i="1" err="1">
                <a:solidFill>
                  <a:schemeClr val="tx1"/>
                </a:solidFill>
                <a:latin typeface="+mn-lt"/>
              </a:rPr>
              <a:t>Fiinpro</a:t>
            </a:r>
            <a:endParaRPr lang="en-GB" sz="700" i="1">
              <a:solidFill>
                <a:schemeClr val="tx1"/>
              </a:solidFill>
              <a:latin typeface="+mn-lt"/>
            </a:endParaRPr>
          </a:p>
        </p:txBody>
      </p:sp>
      <p:sp>
        <p:nvSpPr>
          <p:cNvPr id="4" name="TextBox 3">
            <a:extLst>
              <a:ext uri="{FF2B5EF4-FFF2-40B4-BE49-F238E27FC236}">
                <a16:creationId xmlns:a16="http://schemas.microsoft.com/office/drawing/2014/main" id="{373169DB-E1E7-94E6-4C69-68C82B1F33F8}"/>
              </a:ext>
            </a:extLst>
          </p:cNvPr>
          <p:cNvSpPr txBox="1"/>
          <p:nvPr/>
        </p:nvSpPr>
        <p:spPr>
          <a:xfrm>
            <a:off x="3896516" y="3124200"/>
            <a:ext cx="3229418" cy="400110"/>
          </a:xfrm>
          <a:prstGeom prst="rect">
            <a:avLst/>
          </a:prstGeom>
          <a:noFill/>
        </p:spPr>
        <p:txBody>
          <a:bodyPr wrap="square" rtlCol="0">
            <a:spAutoFit/>
          </a:bodyPr>
          <a:lstStyle/>
          <a:p>
            <a:pPr algn="just"/>
            <a:r>
              <a:rPr lang="en-US" sz="1000" err="1">
                <a:solidFill>
                  <a:schemeClr val="tx1"/>
                </a:solidFill>
                <a:latin typeface="+mn-lt"/>
              </a:rPr>
              <a:t>Khối</a:t>
            </a:r>
            <a:r>
              <a:rPr lang="en-US" sz="1000">
                <a:solidFill>
                  <a:schemeClr val="tx1"/>
                </a:solidFill>
                <a:latin typeface="+mn-lt"/>
              </a:rPr>
              <a:t> tự </a:t>
            </a:r>
            <a:r>
              <a:rPr lang="en-US" sz="1000" err="1">
                <a:solidFill>
                  <a:schemeClr val="tx1"/>
                </a:solidFill>
                <a:latin typeface="+mn-lt"/>
              </a:rPr>
              <a:t>doanh</a:t>
            </a:r>
            <a:r>
              <a:rPr lang="en-US" sz="1000">
                <a:solidFill>
                  <a:schemeClr val="tx1"/>
                </a:solidFill>
                <a:latin typeface="+mn-lt"/>
              </a:rPr>
              <a:t> </a:t>
            </a:r>
            <a:r>
              <a:rPr lang="en-US" sz="1000" err="1">
                <a:solidFill>
                  <a:schemeClr val="tx1"/>
                </a:solidFill>
                <a:latin typeface="+mn-lt"/>
              </a:rPr>
              <a:t>hôm</a:t>
            </a:r>
            <a:r>
              <a:rPr lang="en-US" sz="1000">
                <a:solidFill>
                  <a:schemeClr val="tx1"/>
                </a:solidFill>
                <a:latin typeface="+mn-lt"/>
              </a:rPr>
              <a:t> nay mua </a:t>
            </a:r>
            <a:r>
              <a:rPr lang="en-US" sz="1000" err="1">
                <a:solidFill>
                  <a:schemeClr val="tx1"/>
                </a:solidFill>
                <a:latin typeface="+mn-lt"/>
              </a:rPr>
              <a:t>ròng</a:t>
            </a:r>
            <a:r>
              <a:rPr lang="en-US" sz="1000">
                <a:solidFill>
                  <a:schemeClr val="tx1"/>
                </a:solidFill>
                <a:latin typeface="+mn-lt"/>
              </a:rPr>
              <a:t> </a:t>
            </a:r>
            <a:r>
              <a:rPr lang="en-US" sz="1000" err="1">
                <a:solidFill>
                  <a:schemeClr val="tx1"/>
                </a:solidFill>
                <a:latin typeface="+mn-lt"/>
              </a:rPr>
              <a:t>và</a:t>
            </a:r>
            <a:r>
              <a:rPr lang="en-US" sz="1000">
                <a:solidFill>
                  <a:schemeClr val="tx1"/>
                </a:solidFill>
                <a:latin typeface="+mn-lt"/>
              </a:rPr>
              <a:t> </a:t>
            </a:r>
            <a:r>
              <a:rPr lang="en-US" sz="1000" err="1">
                <a:solidFill>
                  <a:schemeClr val="tx1"/>
                </a:solidFill>
                <a:latin typeface="+mn-lt"/>
              </a:rPr>
              <a:t>chủ</a:t>
            </a:r>
            <a:r>
              <a:rPr lang="en-US" sz="1000">
                <a:solidFill>
                  <a:schemeClr val="tx1"/>
                </a:solidFill>
                <a:latin typeface="+mn-lt"/>
              </a:rPr>
              <a:t> </a:t>
            </a:r>
            <a:r>
              <a:rPr lang="en-US" sz="1000" err="1">
                <a:solidFill>
                  <a:schemeClr val="tx1"/>
                </a:solidFill>
                <a:latin typeface="+mn-lt"/>
              </a:rPr>
              <a:t>yếu</a:t>
            </a:r>
            <a:r>
              <a:rPr lang="en-US" sz="1000">
                <a:solidFill>
                  <a:schemeClr val="tx1"/>
                </a:solidFill>
                <a:latin typeface="+mn-lt"/>
              </a:rPr>
              <a:t> ở VPB, VHC, VIC.</a:t>
            </a:r>
          </a:p>
        </p:txBody>
      </p:sp>
      <p:sp>
        <p:nvSpPr>
          <p:cNvPr id="12" name="TextBox 11">
            <a:extLst>
              <a:ext uri="{FF2B5EF4-FFF2-40B4-BE49-F238E27FC236}">
                <a16:creationId xmlns:a16="http://schemas.microsoft.com/office/drawing/2014/main" id="{5B6708A6-2401-9880-1060-439280C36DBC}"/>
              </a:ext>
            </a:extLst>
          </p:cNvPr>
          <p:cNvSpPr txBox="1"/>
          <p:nvPr/>
        </p:nvSpPr>
        <p:spPr>
          <a:xfrm>
            <a:off x="3892688" y="5181600"/>
            <a:ext cx="3200400" cy="400110"/>
          </a:xfrm>
          <a:prstGeom prst="rect">
            <a:avLst/>
          </a:prstGeom>
          <a:noFill/>
        </p:spPr>
        <p:txBody>
          <a:bodyPr wrap="square">
            <a:spAutoFit/>
          </a:bodyPr>
          <a:lstStyle/>
          <a:p>
            <a:pPr algn="just">
              <a:tabLst>
                <a:tab pos="1314450" algn="l"/>
              </a:tabLst>
            </a:pP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Khối</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ngoại</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bán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ròng</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trên</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toàn</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thị</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trường</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tập</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trung</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vào</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tập</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trung</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000" err="1">
                <a:solidFill>
                  <a:schemeClr val="tx1"/>
                </a:solidFill>
                <a:latin typeface="Calibri" panose="020F0502020204030204" pitchFamily="34" charset="0"/>
                <a:ea typeface="Calibri" panose="020F0502020204030204" pitchFamily="34" charset="0"/>
                <a:cs typeface="Calibri" panose="020F0502020204030204" pitchFamily="34" charset="0"/>
              </a:rPr>
              <a:t>vào</a:t>
            </a:r>
            <a:r>
              <a:rPr lang="en-US" sz="1000">
                <a:solidFill>
                  <a:schemeClr val="tx1"/>
                </a:solidFill>
                <a:latin typeface="Calibri" panose="020F0502020204030204" pitchFamily="34" charset="0"/>
                <a:ea typeface="Calibri" panose="020F0502020204030204" pitchFamily="34" charset="0"/>
                <a:cs typeface="Calibri" panose="020F0502020204030204" pitchFamily="34" charset="0"/>
              </a:rPr>
              <a:t> VPB, FPT, SSI.</a:t>
            </a:r>
          </a:p>
        </p:txBody>
      </p:sp>
      <p:sp>
        <p:nvSpPr>
          <p:cNvPr id="19" name="TextBox 18">
            <a:extLst>
              <a:ext uri="{FF2B5EF4-FFF2-40B4-BE49-F238E27FC236}">
                <a16:creationId xmlns:a16="http://schemas.microsoft.com/office/drawing/2014/main" id="{DA880A49-1A6F-1579-2F37-3B387F99FC53}"/>
              </a:ext>
            </a:extLst>
          </p:cNvPr>
          <p:cNvSpPr txBox="1"/>
          <p:nvPr/>
        </p:nvSpPr>
        <p:spPr>
          <a:xfrm>
            <a:off x="4927921" y="9372600"/>
            <a:ext cx="2194662" cy="200055"/>
          </a:xfrm>
          <a:prstGeom prst="rect">
            <a:avLst/>
          </a:prstGeom>
          <a:noFill/>
        </p:spPr>
        <p:txBody>
          <a:bodyPr wrap="square" rtlCol="0">
            <a:spAutoFit/>
          </a:bodyPr>
          <a:lstStyle/>
          <a:p>
            <a:pPr algn="r"/>
            <a:r>
              <a:rPr lang="en-GB" sz="700" i="1" err="1">
                <a:solidFill>
                  <a:schemeClr val="tx1"/>
                </a:solidFill>
                <a:latin typeface="+mn-lt"/>
              </a:rPr>
              <a:t>Nguồn</a:t>
            </a:r>
            <a:r>
              <a:rPr lang="en-GB" sz="700" i="1">
                <a:solidFill>
                  <a:schemeClr val="tx1"/>
                </a:solidFill>
                <a:latin typeface="+mn-lt"/>
              </a:rPr>
              <a:t>: EVS &amp; </a:t>
            </a:r>
            <a:r>
              <a:rPr lang="en-GB" sz="700" i="1" err="1">
                <a:solidFill>
                  <a:schemeClr val="tx1"/>
                </a:solidFill>
                <a:latin typeface="+mn-lt"/>
              </a:rPr>
              <a:t>Fiinpro</a:t>
            </a:r>
            <a:endParaRPr lang="en-GB" sz="700" i="1">
              <a:solidFill>
                <a:schemeClr val="tx1"/>
              </a:solidFill>
              <a:latin typeface="+mn-lt"/>
            </a:endParaRPr>
          </a:p>
        </p:txBody>
      </p:sp>
      <p:graphicFrame>
        <p:nvGraphicFramePr>
          <p:cNvPr id="14" name="Table 13">
            <a:extLst>
              <a:ext uri="{FF2B5EF4-FFF2-40B4-BE49-F238E27FC236}">
                <a16:creationId xmlns:a16="http://schemas.microsoft.com/office/drawing/2014/main" id="{70BEAC67-E164-4F1D-3579-BE7EA4DB4D01}"/>
              </a:ext>
            </a:extLst>
          </p:cNvPr>
          <p:cNvGraphicFramePr>
            <a:graphicFrameLocks noGrp="1"/>
          </p:cNvGraphicFramePr>
          <p:nvPr>
            <p:extLst>
              <p:ext uri="{D42A27DB-BD31-4B8C-83A1-F6EECF244321}">
                <p14:modId xmlns:p14="http://schemas.microsoft.com/office/powerpoint/2010/main" val="2002936226"/>
              </p:ext>
            </p:extLst>
          </p:nvPr>
        </p:nvGraphicFramePr>
        <p:xfrm>
          <a:off x="520406" y="5900250"/>
          <a:ext cx="3229423" cy="1460934"/>
        </p:xfrm>
        <a:graphic>
          <a:graphicData uri="http://schemas.openxmlformats.org/drawingml/2006/table">
            <a:tbl>
              <a:tblPr/>
              <a:tblGrid>
                <a:gridCol w="966959">
                  <a:extLst>
                    <a:ext uri="{9D8B030D-6E8A-4147-A177-3AD203B41FA5}">
                      <a16:colId xmlns:a16="http://schemas.microsoft.com/office/drawing/2014/main" val="3187764995"/>
                    </a:ext>
                  </a:extLst>
                </a:gridCol>
                <a:gridCol w="966959">
                  <a:extLst>
                    <a:ext uri="{9D8B030D-6E8A-4147-A177-3AD203B41FA5}">
                      <a16:colId xmlns:a16="http://schemas.microsoft.com/office/drawing/2014/main" val="2516977965"/>
                    </a:ext>
                  </a:extLst>
                </a:gridCol>
                <a:gridCol w="1295505">
                  <a:extLst>
                    <a:ext uri="{9D8B030D-6E8A-4147-A177-3AD203B41FA5}">
                      <a16:colId xmlns:a16="http://schemas.microsoft.com/office/drawing/2014/main" val="3666568146"/>
                    </a:ext>
                  </a:extLst>
                </a:gridCol>
              </a:tblGrid>
              <a:tr h="243489">
                <a:tc>
                  <a:txBody>
                    <a:bodyPr/>
                    <a:lstStyle/>
                    <a:p>
                      <a:pPr algn="l" fontAlgn="b"/>
                      <a:r>
                        <a:rPr lang="en-US" sz="1000" b="1" i="0" u="none" strike="noStrike" err="1">
                          <a:solidFill>
                            <a:srgbClr val="000000"/>
                          </a:solidFill>
                          <a:effectLst/>
                          <a:latin typeface="Calibri" panose="020F0502020204030204" pitchFamily="34" charset="0"/>
                        </a:rPr>
                        <a:t>Mã</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err="1">
                          <a:solidFill>
                            <a:srgbClr val="000000"/>
                          </a:solidFill>
                          <a:effectLst/>
                          <a:latin typeface="Calibri" panose="020F0502020204030204" pitchFamily="34" charset="0"/>
                        </a:rPr>
                        <a:t>Đóng</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cửa</a:t>
                      </a:r>
                      <a:endParaRPr lang="en-US" sz="1000" b="1" i="0" u="none" strike="noStrike">
                        <a:solidFill>
                          <a:srgbClr val="000000"/>
                        </a:solidFill>
                        <a:effectLst/>
                        <a:latin typeface="Calibri" panose="020F0502020204030204" pitchFamily="34" charset="0"/>
                      </a:endParaRP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Calibri" panose="020F0502020204030204" pitchFamily="34" charset="0"/>
                        </a:rPr>
                        <a:t>GT </a:t>
                      </a:r>
                      <a:r>
                        <a:rPr lang="en-US" sz="1000" b="1" i="0" u="none" strike="noStrike" err="1">
                          <a:solidFill>
                            <a:srgbClr val="000000"/>
                          </a:solidFill>
                          <a:effectLst/>
                          <a:latin typeface="Calibri" panose="020F0502020204030204" pitchFamily="34" charset="0"/>
                        </a:rPr>
                        <a:t>ròng</a:t>
                      </a:r>
                      <a:r>
                        <a:rPr lang="en-US" sz="1000" b="1" i="0" u="none" strike="noStrike">
                          <a:solidFill>
                            <a:srgbClr val="000000"/>
                          </a:solidFill>
                          <a:effectLst/>
                          <a:latin typeface="Calibri" panose="020F0502020204030204" pitchFamily="34" charset="0"/>
                        </a:rPr>
                        <a:t> (</a:t>
                      </a:r>
                      <a:r>
                        <a:rPr lang="en-US" sz="1000" b="1" i="0" u="none" strike="noStrike" err="1">
                          <a:solidFill>
                            <a:srgbClr val="000000"/>
                          </a:solidFill>
                          <a:effectLst/>
                          <a:latin typeface="Calibri" panose="020F0502020204030204" pitchFamily="34" charset="0"/>
                        </a:rPr>
                        <a:t>tỷ</a:t>
                      </a:r>
                      <a:r>
                        <a:rPr lang="en-US" sz="1000" b="1" i="0" u="none" strike="noStrike">
                          <a:solidFill>
                            <a:srgbClr val="000000"/>
                          </a:solidFill>
                          <a:effectLst/>
                          <a:latin typeface="Calibri" panose="020F0502020204030204" pitchFamily="34" charset="0"/>
                        </a:rPr>
                        <a:t> VND)</a:t>
                      </a:r>
                    </a:p>
                  </a:txBody>
                  <a:tcPr marL="7620" marR="7620" marT="7620"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126223479"/>
                  </a:ext>
                </a:extLst>
              </a:tr>
              <a:tr h="243489">
                <a:tc>
                  <a:txBody>
                    <a:bodyPr/>
                    <a:lstStyle/>
                    <a:p>
                      <a:pPr algn="l" fontAlgn="ctr"/>
                      <a:r>
                        <a:rPr lang="en-GB" sz="1000" b="0" i="0" u="none" strike="noStrike">
                          <a:solidFill>
                            <a:srgbClr val="000000"/>
                          </a:solidFill>
                          <a:effectLst/>
                          <a:latin typeface="Calibri" panose="020F0502020204030204" pitchFamily="34" charset="0"/>
                        </a:rPr>
                        <a:t>APG</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ctr"/>
                      <a:r>
                        <a:rPr lang="en-GB" sz="1000" b="0" i="0" u="none" strike="noStrike">
                          <a:solidFill>
                            <a:srgbClr val="000000"/>
                          </a:solidFill>
                          <a:effectLst/>
                          <a:latin typeface="Calibri" panose="020F0502020204030204" pitchFamily="34" charset="0"/>
                        </a:rPr>
                        <a:t>12.600</a:t>
                      </a:r>
                    </a:p>
                  </a:txBody>
                  <a:tcPr marL="7620" marR="7620" marT="7620" marB="0" anchor="ctr">
                    <a:lnL>
                      <a:noFill/>
                    </a:lnL>
                    <a:lnR>
                      <a:noFill/>
                    </a:lnR>
                    <a:lnT w="6350" cap="flat" cmpd="sng" algn="ctr">
                      <a:solidFill>
                        <a:srgbClr val="808080"/>
                      </a:solidFill>
                      <a:prstDash val="solid"/>
                      <a:round/>
                      <a:headEnd type="none" w="med" len="med"/>
                      <a:tailEnd type="none" w="med" len="med"/>
                    </a:lnT>
                    <a:lnB>
                      <a:noFill/>
                    </a:lnB>
                  </a:tcPr>
                </a:tc>
                <a:tc>
                  <a:txBody>
                    <a:bodyPr/>
                    <a:lstStyle/>
                    <a:p>
                      <a:pPr algn="r" fontAlgn="b"/>
                      <a:r>
                        <a:rPr lang="en-GB" sz="1000" b="0" i="0" u="none" strike="noStrike">
                          <a:solidFill>
                            <a:srgbClr val="000000"/>
                          </a:solidFill>
                          <a:effectLst/>
                          <a:latin typeface="Calibri" panose="020F0502020204030204" pitchFamily="34" charset="0"/>
                        </a:rPr>
                        <a:t>413,15</a:t>
                      </a:r>
                    </a:p>
                  </a:txBody>
                  <a:tcPr marL="7620" marR="7620" marT="7620" anchor="b">
                    <a:lnL>
                      <a:noFill/>
                    </a:lnL>
                    <a:lnR>
                      <a:noFill/>
                    </a:lnR>
                    <a:lnT w="6350" cap="flat" cmpd="sng" algn="ctr">
                      <a:solidFill>
                        <a:srgbClr val="808080"/>
                      </a:solidFill>
                      <a:prstDash val="solid"/>
                      <a:round/>
                      <a:headEnd type="none" w="med" len="med"/>
                      <a:tailEnd type="none" w="med" len="med"/>
                    </a:lnT>
                    <a:lnB>
                      <a:noFill/>
                    </a:lnB>
                  </a:tcPr>
                </a:tc>
                <a:extLst>
                  <a:ext uri="{0D108BD9-81ED-4DB2-BD59-A6C34878D82A}">
                    <a16:rowId xmlns:a16="http://schemas.microsoft.com/office/drawing/2014/main" val="2511490536"/>
                  </a:ext>
                </a:extLst>
              </a:tr>
              <a:tr h="243489">
                <a:tc>
                  <a:txBody>
                    <a:bodyPr/>
                    <a:lstStyle/>
                    <a:p>
                      <a:pPr algn="l" fontAlgn="ctr"/>
                      <a:r>
                        <a:rPr lang="en-US" sz="1000" b="0" i="0" u="none" strike="noStrike">
                          <a:solidFill>
                            <a:srgbClr val="000000"/>
                          </a:solidFill>
                          <a:effectLst/>
                          <a:latin typeface="Calibri" panose="020F0502020204030204" pitchFamily="34" charset="0"/>
                        </a:rPr>
                        <a:t>VND</a:t>
                      </a:r>
                    </a:p>
                  </a:txBody>
                  <a:tcPr marL="7620" marR="7620" marT="7620" anchor="ctr">
                    <a:lnL>
                      <a:noFill/>
                    </a:lnL>
                    <a:lnR>
                      <a:noFill/>
                    </a:lnR>
                    <a:lnT>
                      <a:noFill/>
                    </a:lnT>
                    <a:lnB>
                      <a:noFill/>
                    </a:lnB>
                  </a:tcPr>
                </a:tc>
                <a:tc>
                  <a:txBody>
                    <a:bodyPr/>
                    <a:lstStyle/>
                    <a:p>
                      <a:pPr algn="r" fontAlgn="ctr"/>
                      <a:r>
                        <a:rPr lang="en-GB" sz="1000" b="0" i="0" u="none" strike="noStrike">
                          <a:solidFill>
                            <a:srgbClr val="000000"/>
                          </a:solidFill>
                          <a:effectLst/>
                          <a:latin typeface="Calibri" panose="020F0502020204030204" pitchFamily="34" charset="0"/>
                        </a:rPr>
                        <a:t>17.450</a:t>
                      </a:r>
                    </a:p>
                  </a:txBody>
                  <a:tcPr marL="7620" marR="7620" marT="762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208,59</a:t>
                      </a:r>
                    </a:p>
                  </a:txBody>
                  <a:tcPr marL="7620" marR="7620" marT="7620" anchor="b">
                    <a:lnL>
                      <a:noFill/>
                    </a:lnL>
                    <a:lnR>
                      <a:noFill/>
                    </a:lnR>
                    <a:lnT>
                      <a:noFill/>
                    </a:lnT>
                    <a:lnB>
                      <a:noFill/>
                    </a:lnB>
                  </a:tcPr>
                </a:tc>
                <a:extLst>
                  <a:ext uri="{0D108BD9-81ED-4DB2-BD59-A6C34878D82A}">
                    <a16:rowId xmlns:a16="http://schemas.microsoft.com/office/drawing/2014/main" val="851950736"/>
                  </a:ext>
                </a:extLst>
              </a:tr>
              <a:tr h="243489">
                <a:tc>
                  <a:txBody>
                    <a:bodyPr/>
                    <a:lstStyle/>
                    <a:p>
                      <a:pPr algn="l" fontAlgn="ctr"/>
                      <a:r>
                        <a:rPr lang="en-US" sz="1000" b="0" i="0" u="none" strike="noStrike">
                          <a:solidFill>
                            <a:srgbClr val="000000"/>
                          </a:solidFill>
                          <a:effectLst/>
                          <a:latin typeface="Calibri" panose="020F0502020204030204" pitchFamily="34" charset="0"/>
                        </a:rPr>
                        <a:t>SHB</a:t>
                      </a:r>
                      <a:endParaRPr lang="en-GB" sz="1000" b="0" i="0" u="none" strike="noStrike">
                        <a:solidFill>
                          <a:srgbClr val="000000"/>
                        </a:solidFill>
                        <a:effectLst/>
                        <a:latin typeface="Calibri" panose="020F0502020204030204" pitchFamily="34" charset="0"/>
                      </a:endParaRPr>
                    </a:p>
                  </a:txBody>
                  <a:tcPr marL="7620" marR="7620" marT="7620" anchor="ctr">
                    <a:lnL>
                      <a:noFill/>
                    </a:lnL>
                    <a:lnR>
                      <a:noFill/>
                    </a:lnR>
                    <a:lnT>
                      <a:noFill/>
                    </a:lnT>
                    <a:lnB>
                      <a:noFill/>
                    </a:lnB>
                  </a:tcPr>
                </a:tc>
                <a:tc>
                  <a:txBody>
                    <a:bodyPr/>
                    <a:lstStyle/>
                    <a:p>
                      <a:pPr algn="r" fontAlgn="ctr"/>
                      <a:r>
                        <a:rPr lang="en-GB" sz="1000" b="0" i="0" u="none" strike="noStrike">
                          <a:solidFill>
                            <a:srgbClr val="000000"/>
                          </a:solidFill>
                          <a:effectLst/>
                          <a:latin typeface="Calibri" panose="020F0502020204030204" pitchFamily="34" charset="0"/>
                        </a:rPr>
                        <a:t>13.900</a:t>
                      </a:r>
                    </a:p>
                  </a:txBody>
                  <a:tcPr marL="7620" marR="7620" marT="762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158,75</a:t>
                      </a:r>
                    </a:p>
                  </a:txBody>
                  <a:tcPr marL="7620" marR="7620" marT="7620" anchor="b">
                    <a:lnL>
                      <a:noFill/>
                    </a:lnL>
                    <a:lnR>
                      <a:noFill/>
                    </a:lnR>
                    <a:lnT>
                      <a:noFill/>
                    </a:lnT>
                    <a:lnB>
                      <a:noFill/>
                    </a:lnB>
                  </a:tcPr>
                </a:tc>
                <a:extLst>
                  <a:ext uri="{0D108BD9-81ED-4DB2-BD59-A6C34878D82A}">
                    <a16:rowId xmlns:a16="http://schemas.microsoft.com/office/drawing/2014/main" val="1400150494"/>
                  </a:ext>
                </a:extLst>
              </a:tr>
              <a:tr h="243489">
                <a:tc>
                  <a:txBody>
                    <a:bodyPr/>
                    <a:lstStyle/>
                    <a:p>
                      <a:pPr algn="l" fontAlgn="ctr"/>
                      <a:r>
                        <a:rPr lang="en-GB" sz="1000" b="0" i="0" u="none" strike="noStrike">
                          <a:solidFill>
                            <a:srgbClr val="000000"/>
                          </a:solidFill>
                          <a:effectLst/>
                          <a:latin typeface="Calibri" panose="020F0502020204030204" pitchFamily="34" charset="0"/>
                        </a:rPr>
                        <a:t>NLG</a:t>
                      </a:r>
                    </a:p>
                  </a:txBody>
                  <a:tcPr marL="7620" marR="7620" marT="7620" anchor="ctr">
                    <a:lnL>
                      <a:noFill/>
                    </a:lnL>
                    <a:lnR>
                      <a:noFill/>
                    </a:lnR>
                    <a:lnT>
                      <a:noFill/>
                    </a:lnT>
                    <a:lnB>
                      <a:noFill/>
                    </a:lnB>
                  </a:tcPr>
                </a:tc>
                <a:tc>
                  <a:txBody>
                    <a:bodyPr/>
                    <a:lstStyle/>
                    <a:p>
                      <a:pPr algn="r" fontAlgn="ctr"/>
                      <a:r>
                        <a:rPr lang="en-US" sz="1000" b="0" i="0" u="none" strike="noStrike">
                          <a:solidFill>
                            <a:srgbClr val="000000"/>
                          </a:solidFill>
                          <a:effectLst/>
                          <a:latin typeface="Calibri" panose="020F0502020204030204" pitchFamily="34" charset="0"/>
                        </a:rPr>
                        <a:t>38.250</a:t>
                      </a:r>
                      <a:endParaRPr lang="en-GB" sz="1000" b="0" i="0" u="none" strike="noStrike">
                        <a:solidFill>
                          <a:srgbClr val="000000"/>
                        </a:solidFill>
                        <a:effectLst/>
                        <a:latin typeface="Calibri" panose="020F0502020204030204" pitchFamily="34" charset="0"/>
                      </a:endParaRPr>
                    </a:p>
                  </a:txBody>
                  <a:tcPr marL="7620" marR="7620" marT="7620" anchor="ctr">
                    <a:lnL>
                      <a:noFill/>
                    </a:lnL>
                    <a:lnR>
                      <a:noFill/>
                    </a:lnR>
                    <a:lnT>
                      <a:noFill/>
                    </a:lnT>
                    <a:lnB>
                      <a:noFill/>
                    </a:lnB>
                  </a:tcPr>
                </a:tc>
                <a:tc>
                  <a:txBody>
                    <a:bodyPr/>
                    <a:lstStyle/>
                    <a:p>
                      <a:pPr algn="r" fontAlgn="b"/>
                      <a:r>
                        <a:rPr lang="en-GB" sz="1000" b="0" i="0" u="none" strike="noStrike">
                          <a:solidFill>
                            <a:srgbClr val="000000"/>
                          </a:solidFill>
                          <a:effectLst/>
                          <a:latin typeface="Calibri" panose="020F0502020204030204" pitchFamily="34" charset="0"/>
                        </a:rPr>
                        <a:t>69,36</a:t>
                      </a:r>
                    </a:p>
                  </a:txBody>
                  <a:tcPr marL="7620" marR="7620" marT="7620" anchor="b">
                    <a:lnL>
                      <a:noFill/>
                    </a:lnL>
                    <a:lnR>
                      <a:noFill/>
                    </a:lnR>
                    <a:lnT>
                      <a:noFill/>
                    </a:lnT>
                    <a:lnB>
                      <a:noFill/>
                    </a:lnB>
                  </a:tcPr>
                </a:tc>
                <a:extLst>
                  <a:ext uri="{0D108BD9-81ED-4DB2-BD59-A6C34878D82A}">
                    <a16:rowId xmlns:a16="http://schemas.microsoft.com/office/drawing/2014/main" val="3175216261"/>
                  </a:ext>
                </a:extLst>
              </a:tr>
              <a:tr h="243489">
                <a:tc>
                  <a:txBody>
                    <a:bodyPr/>
                    <a:lstStyle/>
                    <a:p>
                      <a:pPr algn="l" fontAlgn="ctr"/>
                      <a:r>
                        <a:rPr lang="en-GB" sz="1000" b="0" i="0" u="none" strike="noStrike">
                          <a:solidFill>
                            <a:srgbClr val="000000"/>
                          </a:solidFill>
                          <a:effectLst/>
                          <a:latin typeface="Calibri" panose="020F0502020204030204" pitchFamily="34" charset="0"/>
                        </a:rPr>
                        <a:t>VNM</a:t>
                      </a:r>
                    </a:p>
                  </a:txBody>
                  <a:tcPr marL="7620" marR="7620" marT="762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ctr"/>
                      <a:r>
                        <a:rPr lang="en-GB" sz="1000" b="0" i="0" u="none" strike="noStrike">
                          <a:solidFill>
                            <a:srgbClr val="000000"/>
                          </a:solidFill>
                          <a:effectLst/>
                          <a:latin typeface="Calibri" panose="020F0502020204030204" pitchFamily="34" charset="0"/>
                        </a:rPr>
                        <a:t>55.500</a:t>
                      </a:r>
                    </a:p>
                  </a:txBody>
                  <a:tcPr marL="7620" marR="7620" marT="762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r" fontAlgn="b"/>
                      <a:r>
                        <a:rPr lang="en-GB" sz="1000" b="0" i="0" u="none" strike="noStrike">
                          <a:solidFill>
                            <a:srgbClr val="000000"/>
                          </a:solidFill>
                          <a:effectLst/>
                          <a:latin typeface="Calibri" panose="020F0502020204030204" pitchFamily="34" charset="0"/>
                        </a:rPr>
                        <a:t>60,51</a:t>
                      </a:r>
                    </a:p>
                  </a:txBody>
                  <a:tcPr marL="7620" marR="7620" marT="7620" anchor="b">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3280303265"/>
                  </a:ext>
                </a:extLst>
              </a:tr>
            </a:tbl>
          </a:graphicData>
        </a:graphic>
      </p:graphicFrame>
      <p:graphicFrame>
        <p:nvGraphicFramePr>
          <p:cNvPr id="22" name="Chart 21">
            <a:extLst>
              <a:ext uri="{FF2B5EF4-FFF2-40B4-BE49-F238E27FC236}">
                <a16:creationId xmlns:a16="http://schemas.microsoft.com/office/drawing/2014/main" id="{7F28A170-62D5-45D9-8082-645DACC885EB}"/>
              </a:ext>
            </a:extLst>
          </p:cNvPr>
          <p:cNvGraphicFramePr>
            <a:graphicFrameLocks/>
          </p:cNvGraphicFramePr>
          <p:nvPr>
            <p:extLst>
              <p:ext uri="{D42A27DB-BD31-4B8C-83A1-F6EECF244321}">
                <p14:modId xmlns:p14="http://schemas.microsoft.com/office/powerpoint/2010/main" val="201151056"/>
              </p:ext>
            </p:extLst>
          </p:nvPr>
        </p:nvGraphicFramePr>
        <p:xfrm>
          <a:off x="464896" y="7848600"/>
          <a:ext cx="6667387" cy="155448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35">
            <a:extLst>
              <a:ext uri="{FF2B5EF4-FFF2-40B4-BE49-F238E27FC236}">
                <a16:creationId xmlns:a16="http://schemas.microsoft.com/office/drawing/2014/main" id="{6DEF4245-27D7-8734-2A98-A6E1BC2E2150}"/>
              </a:ext>
            </a:extLst>
          </p:cNvPr>
          <p:cNvGraphicFramePr>
            <a:graphicFrameLocks/>
          </p:cNvGraphicFramePr>
          <p:nvPr>
            <p:extLst>
              <p:ext uri="{D42A27DB-BD31-4B8C-83A1-F6EECF244321}">
                <p14:modId xmlns:p14="http://schemas.microsoft.com/office/powerpoint/2010/main" val="448810289"/>
              </p:ext>
            </p:extLst>
          </p:nvPr>
        </p:nvGraphicFramePr>
        <p:xfrm>
          <a:off x="429805" y="1760448"/>
          <a:ext cx="3231664" cy="364664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9" name="Chart 38">
            <a:extLst>
              <a:ext uri="{FF2B5EF4-FFF2-40B4-BE49-F238E27FC236}">
                <a16:creationId xmlns:a16="http://schemas.microsoft.com/office/drawing/2014/main" id="{9E28DE8E-69F4-5657-9B1E-A7AD1B317073}"/>
              </a:ext>
            </a:extLst>
          </p:cNvPr>
          <p:cNvGraphicFramePr>
            <a:graphicFrameLocks/>
          </p:cNvGraphicFramePr>
          <p:nvPr>
            <p:extLst>
              <p:ext uri="{D42A27DB-BD31-4B8C-83A1-F6EECF244321}">
                <p14:modId xmlns:p14="http://schemas.microsoft.com/office/powerpoint/2010/main" val="159560045"/>
              </p:ext>
            </p:extLst>
          </p:nvPr>
        </p:nvGraphicFramePr>
        <p:xfrm>
          <a:off x="3892713" y="3783135"/>
          <a:ext cx="3224760" cy="127565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0" name="Chart 39">
            <a:extLst>
              <a:ext uri="{FF2B5EF4-FFF2-40B4-BE49-F238E27FC236}">
                <a16:creationId xmlns:a16="http://schemas.microsoft.com/office/drawing/2014/main" id="{B5C7ACC9-CD58-EF4C-FF4E-5CAEF0F4FD5C}"/>
              </a:ext>
            </a:extLst>
          </p:cNvPr>
          <p:cNvGraphicFramePr>
            <a:graphicFrameLocks/>
          </p:cNvGraphicFramePr>
          <p:nvPr>
            <p:extLst>
              <p:ext uri="{D42A27DB-BD31-4B8C-83A1-F6EECF244321}">
                <p14:modId xmlns:p14="http://schemas.microsoft.com/office/powerpoint/2010/main" val="3185090967"/>
              </p:ext>
            </p:extLst>
          </p:nvPr>
        </p:nvGraphicFramePr>
        <p:xfrm>
          <a:off x="3885938" y="1720811"/>
          <a:ext cx="3165154" cy="127807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439578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310F48-3D65-475B-85E3-E3AB174B0EF8}"/>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3E36B9D6-08D5-4D69-86CD-4015C6BBE558}"/>
              </a:ext>
            </a:extLst>
          </p:cNvPr>
          <p:cNvSpPr>
            <a:spLocks noGrp="1"/>
          </p:cNvSpPr>
          <p:nvPr>
            <p:ph type="sldNum" sz="quarter" idx="7"/>
          </p:nvPr>
        </p:nvSpPr>
        <p:spPr/>
        <p:txBody>
          <a:bodyPr/>
          <a:lstStyle/>
          <a:p>
            <a:r>
              <a:rPr lang="en-US"/>
              <a:t>Trang 7</a:t>
            </a:r>
          </a:p>
        </p:txBody>
      </p:sp>
      <p:grpSp>
        <p:nvGrpSpPr>
          <p:cNvPr id="6" name="Group 5">
            <a:extLst>
              <a:ext uri="{FF2B5EF4-FFF2-40B4-BE49-F238E27FC236}">
                <a16:creationId xmlns:a16="http://schemas.microsoft.com/office/drawing/2014/main" id="{B3434229-2873-46DC-A210-AC2FC7B9E4EE}"/>
              </a:ext>
            </a:extLst>
          </p:cNvPr>
          <p:cNvGrpSpPr/>
          <p:nvPr/>
        </p:nvGrpSpPr>
        <p:grpSpPr>
          <a:xfrm>
            <a:off x="388620" y="990600"/>
            <a:ext cx="6840000" cy="275430"/>
            <a:chOff x="4574880" y="1663714"/>
            <a:chExt cx="2749530" cy="269492"/>
          </a:xfrm>
        </p:grpSpPr>
        <p:pic>
          <p:nvPicPr>
            <p:cNvPr id="7" name="Picture 6">
              <a:extLst>
                <a:ext uri="{FF2B5EF4-FFF2-40B4-BE49-F238E27FC236}">
                  <a16:creationId xmlns:a16="http://schemas.microsoft.com/office/drawing/2014/main" id="{03D745DA-AA5B-4428-BB5C-6DA0581A8625}"/>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07FC0962-7FAC-4D0A-B0EB-AD55554EB8D7}"/>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DANH MỤC CỔ PHIẾU KHUYẾN NGHỊ </a:t>
              </a:r>
              <a:endParaRPr lang="vi-VN" sz="1000" b="1">
                <a:solidFill>
                  <a:schemeClr val="bg1"/>
                </a:solidFill>
                <a:latin typeface="+mj-lt"/>
              </a:endParaRPr>
            </a:p>
          </p:txBody>
        </p:sp>
      </p:grpSp>
      <p:graphicFrame>
        <p:nvGraphicFramePr>
          <p:cNvPr id="9" name="Table 8">
            <a:extLst>
              <a:ext uri="{FF2B5EF4-FFF2-40B4-BE49-F238E27FC236}">
                <a16:creationId xmlns:a16="http://schemas.microsoft.com/office/drawing/2014/main" id="{15AC2877-E25A-4FC4-99DF-F02AADA26859}"/>
              </a:ext>
            </a:extLst>
          </p:cNvPr>
          <p:cNvGraphicFramePr>
            <a:graphicFrameLocks noGrp="1"/>
          </p:cNvGraphicFramePr>
          <p:nvPr>
            <p:extLst>
              <p:ext uri="{D42A27DB-BD31-4B8C-83A1-F6EECF244321}">
                <p14:modId xmlns:p14="http://schemas.microsoft.com/office/powerpoint/2010/main" val="2408808149"/>
              </p:ext>
            </p:extLst>
          </p:nvPr>
        </p:nvGraphicFramePr>
        <p:xfrm>
          <a:off x="388938" y="1371600"/>
          <a:ext cx="6839682" cy="8153663"/>
        </p:xfrm>
        <a:graphic>
          <a:graphicData uri="http://schemas.openxmlformats.org/drawingml/2006/table">
            <a:tbl>
              <a:tblPr/>
              <a:tblGrid>
                <a:gridCol w="438910">
                  <a:extLst>
                    <a:ext uri="{9D8B030D-6E8A-4147-A177-3AD203B41FA5}">
                      <a16:colId xmlns:a16="http://schemas.microsoft.com/office/drawing/2014/main" val="1746017352"/>
                    </a:ext>
                  </a:extLst>
                </a:gridCol>
                <a:gridCol w="1042411">
                  <a:extLst>
                    <a:ext uri="{9D8B030D-6E8A-4147-A177-3AD203B41FA5}">
                      <a16:colId xmlns:a16="http://schemas.microsoft.com/office/drawing/2014/main" val="832604883"/>
                    </a:ext>
                  </a:extLst>
                </a:gridCol>
                <a:gridCol w="1042411">
                  <a:extLst>
                    <a:ext uri="{9D8B030D-6E8A-4147-A177-3AD203B41FA5}">
                      <a16:colId xmlns:a16="http://schemas.microsoft.com/office/drawing/2014/main" val="3418266674"/>
                    </a:ext>
                  </a:extLst>
                </a:gridCol>
                <a:gridCol w="1042411">
                  <a:extLst>
                    <a:ext uri="{9D8B030D-6E8A-4147-A177-3AD203B41FA5}">
                      <a16:colId xmlns:a16="http://schemas.microsoft.com/office/drawing/2014/main" val="842208015"/>
                    </a:ext>
                  </a:extLst>
                </a:gridCol>
                <a:gridCol w="566927">
                  <a:extLst>
                    <a:ext uri="{9D8B030D-6E8A-4147-A177-3AD203B41FA5}">
                      <a16:colId xmlns:a16="http://schemas.microsoft.com/office/drawing/2014/main" val="101804007"/>
                    </a:ext>
                  </a:extLst>
                </a:gridCol>
                <a:gridCol w="512062">
                  <a:extLst>
                    <a:ext uri="{9D8B030D-6E8A-4147-A177-3AD203B41FA5}">
                      <a16:colId xmlns:a16="http://schemas.microsoft.com/office/drawing/2014/main" val="1686590934"/>
                    </a:ext>
                  </a:extLst>
                </a:gridCol>
                <a:gridCol w="521206">
                  <a:extLst>
                    <a:ext uri="{9D8B030D-6E8A-4147-A177-3AD203B41FA5}">
                      <a16:colId xmlns:a16="http://schemas.microsoft.com/office/drawing/2014/main" val="619281090"/>
                    </a:ext>
                  </a:extLst>
                </a:gridCol>
                <a:gridCol w="722372">
                  <a:extLst>
                    <a:ext uri="{9D8B030D-6E8A-4147-A177-3AD203B41FA5}">
                      <a16:colId xmlns:a16="http://schemas.microsoft.com/office/drawing/2014/main" val="2766225981"/>
                    </a:ext>
                  </a:extLst>
                </a:gridCol>
                <a:gridCol w="512062">
                  <a:extLst>
                    <a:ext uri="{9D8B030D-6E8A-4147-A177-3AD203B41FA5}">
                      <a16:colId xmlns:a16="http://schemas.microsoft.com/office/drawing/2014/main" val="2599696142"/>
                    </a:ext>
                  </a:extLst>
                </a:gridCol>
                <a:gridCol w="438910">
                  <a:extLst>
                    <a:ext uri="{9D8B030D-6E8A-4147-A177-3AD203B41FA5}">
                      <a16:colId xmlns:a16="http://schemas.microsoft.com/office/drawing/2014/main" val="1150294471"/>
                    </a:ext>
                  </a:extLst>
                </a:gridCol>
              </a:tblGrid>
              <a:tr h="418406">
                <a:tc>
                  <a:txBody>
                    <a:bodyPr/>
                    <a:lstStyle/>
                    <a:p>
                      <a:pPr algn="ctr" fontAlgn="b"/>
                      <a:r>
                        <a:rPr lang="en-US" sz="1000" b="1" i="0" u="none" strike="noStrike" err="1">
                          <a:solidFill>
                            <a:srgbClr val="4C2683"/>
                          </a:solidFill>
                          <a:effectLst/>
                          <a:latin typeface="Calibri" panose="020F0502020204030204" pitchFamily="34" charset="0"/>
                        </a:rPr>
                        <a:t>Mã</a:t>
                      </a:r>
                      <a:r>
                        <a:rPr lang="en-US" sz="1000" b="1" i="0" u="none" strike="noStrike">
                          <a:solidFill>
                            <a:srgbClr val="4C2683"/>
                          </a:solidFill>
                          <a:effectLst/>
                          <a:latin typeface="Calibri" panose="020F0502020204030204" pitchFamily="34" charset="0"/>
                        </a:rPr>
                        <a:t> CP</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Ngành</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khuyến</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nghị</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Giá</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vào</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a:solidFill>
                            <a:srgbClr val="4C2683"/>
                          </a:solidFill>
                          <a:effectLst/>
                          <a:latin typeface="Calibri" panose="020F0502020204030204" pitchFamily="34" charset="0"/>
                        </a:rPr>
                        <a:t>Target</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Vùng</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cắt</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lỗ</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bán</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Giá</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bán</a:t>
                      </a:r>
                      <a:r>
                        <a:rPr lang="en-US" sz="1000" b="1" i="0" u="none" strike="noStrike">
                          <a:solidFill>
                            <a:srgbClr val="4C2683"/>
                          </a:solidFill>
                          <a:effectLst/>
                          <a:latin typeface="Calibri" panose="020F0502020204030204" pitchFamily="34" charset="0"/>
                        </a:rPr>
                        <a:t> ra</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Lợi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nhuận</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14392010"/>
                  </a:ext>
                </a:extLst>
              </a:tr>
              <a:tr h="266733">
                <a:tc>
                  <a:txBody>
                    <a:bodyPr/>
                    <a:lstStyle/>
                    <a:p>
                      <a:pPr algn="ctr" fontAlgn="ctr"/>
                      <a:r>
                        <a:rPr lang="en-US" sz="1000" b="0" i="0" u="none" strike="noStrike">
                          <a:solidFill>
                            <a:schemeClr val="tx1"/>
                          </a:solidFill>
                          <a:effectLst/>
                          <a:latin typeface="Calibri" panose="020F0502020204030204" pitchFamily="34" charset="0"/>
                        </a:rPr>
                        <a:t>VHC</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err="1">
                          <a:solidFill>
                            <a:schemeClr val="tx1"/>
                          </a:solidFill>
                          <a:effectLst/>
                          <a:latin typeface="Calibri" panose="020F0502020204030204" pitchFamily="34" charset="0"/>
                        </a:rPr>
                        <a:t>Thủy</a:t>
                      </a:r>
                      <a:r>
                        <a:rPr lang="en-US" sz="1000" b="0" i="0" u="none" strike="noStrike">
                          <a:solidFill>
                            <a:schemeClr val="tx1"/>
                          </a:solidFill>
                          <a:effectLst/>
                          <a:latin typeface="Calibri" panose="020F0502020204030204" pitchFamily="34" charset="0"/>
                        </a:rPr>
                        <a:t> </a:t>
                      </a:r>
                      <a:r>
                        <a:rPr lang="en-US" sz="1000" b="0" i="0" u="none" strike="noStrike" err="1">
                          <a:solidFill>
                            <a:schemeClr val="tx1"/>
                          </a:solidFill>
                          <a:effectLst/>
                          <a:latin typeface="Calibri" panose="020F0502020204030204" pitchFamily="34" charset="0"/>
                        </a:rPr>
                        <a:t>sản</a:t>
                      </a:r>
                      <a:endParaRPr lang="en-US" sz="1000" b="0" i="0" u="none" strike="noStrike">
                        <a:solidFill>
                          <a:schemeClr val="tx1"/>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25/08/2024</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chemeClr val="tx1"/>
                          </a:solidFill>
                          <a:effectLst/>
                          <a:latin typeface="Calibri" panose="020F0502020204030204" pitchFamily="34" charset="0"/>
                        </a:rPr>
                        <a:t>26/08/2024</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74.000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82.000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69.500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16/09/2024</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0" i="0" u="none" strike="noStrike">
                          <a:solidFill>
                            <a:srgbClr val="000000"/>
                          </a:solidFill>
                          <a:effectLst/>
                          <a:latin typeface="Calibri" panose="020F0502020204030204" pitchFamily="34" charset="0"/>
                        </a:rPr>
                        <a:t>69.500</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a:solidFill>
                            <a:srgbClr val="FF0000"/>
                          </a:solidFill>
                          <a:effectLst/>
                          <a:latin typeface="Calibri" panose="020F0502020204030204" pitchFamily="34" charset="0"/>
                        </a:rPr>
                        <a:t>-6%</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14385938"/>
                  </a:ext>
                </a:extLst>
              </a:tr>
              <a:tr h="266733">
                <a:tc>
                  <a:txBody>
                    <a:bodyPr/>
                    <a:lstStyle/>
                    <a:p>
                      <a:pPr algn="ctr" fontAlgn="ctr"/>
                      <a:r>
                        <a:rPr lang="en-US" sz="1000" b="0" i="0" u="none" strike="noStrike">
                          <a:solidFill>
                            <a:schemeClr val="tx1"/>
                          </a:solidFill>
                          <a:effectLst/>
                          <a:latin typeface="Calibri" panose="020F0502020204030204" pitchFamily="34" charset="0"/>
                        </a:rPr>
                        <a:t>BMP</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chemeClr val="tx1"/>
                          </a:solidFill>
                          <a:effectLst/>
                          <a:latin typeface="Calibri" panose="020F0502020204030204" pitchFamily="34" charset="0"/>
                        </a:rPr>
                        <a:t>Nhựa</a:t>
                      </a:r>
                      <a:endParaRPr lang="en-US" sz="1000" b="0" i="0" u="none" strike="noStrike">
                        <a:solidFill>
                          <a:schemeClr val="tx1"/>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chemeClr val="tx1"/>
                          </a:solidFill>
                          <a:effectLst/>
                          <a:latin typeface="Calibri" panose="020F0502020204030204" pitchFamily="34" charset="0"/>
                        </a:rPr>
                        <a:t>18/08/2024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err="1">
                          <a:solidFill>
                            <a:schemeClr val="tx1"/>
                          </a:solidFill>
                          <a:effectLst/>
                          <a:latin typeface="Calibri" panose="020F0502020204030204" pitchFamily="34" charset="0"/>
                        </a:rPr>
                        <a:t>Không</a:t>
                      </a:r>
                      <a:r>
                        <a:rPr lang="en-US" sz="1000" b="0" i="0" u="none" strike="noStrike">
                          <a:solidFill>
                            <a:schemeClr val="tx1"/>
                          </a:solidFill>
                          <a:effectLst/>
                          <a:latin typeface="Calibri" panose="020F0502020204030204" pitchFamily="34" charset="0"/>
                        </a:rPr>
                        <a:t> </a:t>
                      </a:r>
                      <a:r>
                        <a:rPr lang="en-US" sz="1000" b="0" i="0" u="none" strike="noStrike" err="1">
                          <a:solidFill>
                            <a:schemeClr val="tx1"/>
                          </a:solidFill>
                          <a:effectLst/>
                          <a:latin typeface="Calibri" panose="020F0502020204030204" pitchFamily="34" charset="0"/>
                        </a:rPr>
                        <a:t>khớp</a:t>
                      </a:r>
                      <a:endParaRPr lang="en-US" sz="1000" b="0" i="0" u="none" strike="noStrike">
                        <a:solidFill>
                          <a:schemeClr val="tx1"/>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100.000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96.000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24/09/2024</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solidFill>
                            <a:srgbClr val="000000"/>
                          </a:solidFill>
                          <a:effectLst/>
                          <a:latin typeface="Calibri" panose="020F0502020204030204" pitchFamily="34" charset="0"/>
                        </a:rPr>
                        <a:t>124.500</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25%</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1106790"/>
                  </a:ext>
                </a:extLst>
              </a:tr>
              <a:tr h="266733">
                <a:tc>
                  <a:txBody>
                    <a:bodyPr/>
                    <a:lstStyle/>
                    <a:p>
                      <a:pPr algn="ctr" fontAlgn="ctr"/>
                      <a:r>
                        <a:rPr lang="en-US" sz="1000" b="0" i="0" u="none" strike="noStrike">
                          <a:solidFill>
                            <a:srgbClr val="000000"/>
                          </a:solidFill>
                          <a:effectLst/>
                          <a:latin typeface="Calibri" panose="020F0502020204030204" pitchFamily="34" charset="0"/>
                        </a:rPr>
                        <a:t>NTL</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09/09/2024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10/09/2024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21.500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24.000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20.500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25/09/2024</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solidFill>
                            <a:srgbClr val="000000"/>
                          </a:solidFill>
                          <a:effectLst/>
                          <a:latin typeface="Calibri" panose="020F0502020204030204" pitchFamily="34" charset="0"/>
                        </a:rPr>
                        <a:t>21.900</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2%</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29509759"/>
                  </a:ext>
                </a:extLst>
              </a:tr>
              <a:tr h="266733">
                <a:tc>
                  <a:txBody>
                    <a:bodyPr/>
                    <a:lstStyle/>
                    <a:p>
                      <a:pPr algn="ctr" fontAlgn="ctr"/>
                      <a:r>
                        <a:rPr lang="en-US" sz="1000" b="0" i="0" u="none" strike="noStrike">
                          <a:solidFill>
                            <a:srgbClr val="000000"/>
                          </a:solidFill>
                          <a:effectLst/>
                          <a:latin typeface="Calibri" panose="020F0502020204030204" pitchFamily="34" charset="0"/>
                        </a:rPr>
                        <a:t>FTS</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Chứng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khoán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15/09/2024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16/09/2024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43.500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48.500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26/09/2024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45.300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82690669"/>
                  </a:ext>
                </a:extLst>
              </a:tr>
              <a:tr h="266733">
                <a:tc>
                  <a:txBody>
                    <a:bodyPr/>
                    <a:lstStyle/>
                    <a:p>
                      <a:pPr algn="ctr" fontAlgn="ctr"/>
                      <a:r>
                        <a:rPr lang="en-US" sz="1000" b="0" i="0" u="none" strike="noStrike">
                          <a:solidFill>
                            <a:srgbClr val="000000"/>
                          </a:solidFill>
                          <a:effectLst/>
                          <a:latin typeface="Calibri" panose="020F0502020204030204" pitchFamily="34" charset="0"/>
                        </a:rPr>
                        <a:t>PVP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Vận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tải</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01/09/2024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04/09/2024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17.200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04/10/2024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rPr>
                        <a:t>-8%</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717189944"/>
                  </a:ext>
                </a:extLst>
              </a:tr>
              <a:tr h="266733">
                <a:tc>
                  <a:txBody>
                    <a:bodyPr/>
                    <a:lstStyle/>
                    <a:p>
                      <a:pPr algn="ct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GMD</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err="1">
                          <a:solidFill>
                            <a:schemeClr val="tx1"/>
                          </a:solidFill>
                          <a:effectLst/>
                          <a:latin typeface="Calibri" panose="020F0502020204030204" pitchFamily="34" charset="0"/>
                          <a:ea typeface="Calibri" panose="020F0502020204030204" pitchFamily="34" charset="0"/>
                          <a:cs typeface="Calibri" panose="020F0502020204030204" pitchFamily="34" charset="0"/>
                        </a:rPr>
                        <a:t>Cảng</a:t>
                      </a: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000" b="0" i="0" u="none" strike="noStrike" err="1">
                          <a:solidFill>
                            <a:schemeClr val="tx1"/>
                          </a:solidFill>
                          <a:effectLst/>
                          <a:latin typeface="Calibri" panose="020F0502020204030204" pitchFamily="34" charset="0"/>
                          <a:ea typeface="Calibri" panose="020F0502020204030204" pitchFamily="34" charset="0"/>
                          <a:cs typeface="Calibri" panose="020F0502020204030204" pitchFamily="34" charset="0"/>
                        </a:rPr>
                        <a:t>biển</a:t>
                      </a:r>
                      <a:endPar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21/07/2024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22/07/2024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78.200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87.000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72.000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18/10/2024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72.000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076548432"/>
                  </a:ext>
                </a:extLst>
              </a:tr>
              <a:tr h="266733">
                <a:tc>
                  <a:txBody>
                    <a:bodyPr/>
                    <a:lstStyle/>
                    <a:p>
                      <a:pPr algn="ctr" fontAlgn="ctr"/>
                      <a:r>
                        <a:rPr lang="en-US" sz="1000" b="0" i="0" u="none" strike="noStrike">
                          <a:solidFill>
                            <a:srgbClr val="000000"/>
                          </a:solidFill>
                          <a:effectLst/>
                          <a:latin typeface="Calibri" panose="020F0502020204030204" pitchFamily="34" charset="0"/>
                        </a:rPr>
                        <a:t>HCM</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Chứng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khoán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06/10/2024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17/10/2024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23/10/2024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29.000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-3%</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970699855"/>
                  </a:ext>
                </a:extLst>
              </a:tr>
              <a:tr h="266733">
                <a:tc>
                  <a:txBody>
                    <a:bodyPr/>
                    <a:lstStyle/>
                    <a:p>
                      <a:pPr algn="ctr" fontAlgn="ctr"/>
                      <a:r>
                        <a:rPr lang="en-US" sz="1000" b="0" i="0" u="none" strike="noStrike">
                          <a:solidFill>
                            <a:srgbClr val="000000"/>
                          </a:solidFill>
                          <a:effectLst/>
                          <a:latin typeface="Calibri" panose="020F0502020204030204" pitchFamily="34" charset="0"/>
                        </a:rPr>
                        <a:t>LPB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Ngân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22/09/2024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04/11/2024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32.350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ea typeface="Calibri" panose="020F0502020204030204" pitchFamily="34" charset="0"/>
                          <a:cs typeface="Calibri" panose="020F0502020204030204" pitchFamily="34" charset="0"/>
                        </a:rPr>
                        <a:t>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504202622"/>
                  </a:ext>
                </a:extLst>
              </a:tr>
              <a:tr h="266733">
                <a:tc>
                  <a:txBody>
                    <a:bodyPr/>
                    <a:lstStyle/>
                    <a:p>
                      <a:pPr algn="ctr" fontAlgn="ctr"/>
                      <a:r>
                        <a:rPr lang="en-US" sz="1000" b="0" i="0" u="none" strike="noStrike">
                          <a:solidFill>
                            <a:srgbClr val="000000"/>
                          </a:solidFill>
                          <a:effectLst/>
                          <a:latin typeface="Calibri" panose="020F0502020204030204" pitchFamily="34" charset="0"/>
                        </a:rPr>
                        <a:t>OCB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Ngân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29/09/2024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02/10/2024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11.900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13.000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04/11/2024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11.000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37727035"/>
                  </a:ext>
                </a:extLst>
              </a:tr>
              <a:tr h="266733">
                <a:tc>
                  <a:txBody>
                    <a:bodyPr/>
                    <a:lstStyle/>
                    <a:p>
                      <a:pPr algn="ctr" fontAlgn="ctr"/>
                      <a:r>
                        <a:rPr lang="en-US" sz="1000" b="0" i="0" u="none" strike="noStrike">
                          <a:solidFill>
                            <a:srgbClr val="000000"/>
                          </a:solidFill>
                          <a:effectLst/>
                          <a:latin typeface="Calibri" panose="020F0502020204030204" pitchFamily="34" charset="0"/>
                        </a:rPr>
                        <a:t>PET</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Bán </a:t>
                      </a:r>
                      <a:r>
                        <a:rPr lang="en-US" sz="1000" b="0" i="0" u="none" strike="noStrike" err="1">
                          <a:solidFill>
                            <a:srgbClr val="000000"/>
                          </a:solidFill>
                          <a:effectLst/>
                          <a:latin typeface="Calibri" panose="020F0502020204030204" pitchFamily="34" charset="0"/>
                        </a:rPr>
                        <a:t>Lẻ</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13/10/2024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15/10/2024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15/11/2024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25.500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-6%</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787590610"/>
                  </a:ext>
                </a:extLst>
              </a:tr>
              <a:tr h="266733">
                <a:tc>
                  <a:txBody>
                    <a:bodyPr/>
                    <a:lstStyle/>
                    <a:p>
                      <a:pPr algn="ctr" fontAlgn="ctr"/>
                      <a:r>
                        <a:rPr lang="en-US" sz="1000" b="0" i="0" u="none" strike="noStrike">
                          <a:solidFill>
                            <a:srgbClr val="000000"/>
                          </a:solidFill>
                          <a:effectLst/>
                          <a:latin typeface="Calibri" panose="020F0502020204030204" pitchFamily="34" charset="0"/>
                        </a:rPr>
                        <a:t>BVS</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Chứng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Khoán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10/11/2024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11/11/2024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41.300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38.000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15/11/2024</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ea typeface="Calibri" panose="020F0502020204030204" pitchFamily="34" charset="0"/>
                          <a:cs typeface="Calibri" panose="020F0502020204030204" pitchFamily="34" charset="0"/>
                        </a:rPr>
                        <a:t>38.000</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ea typeface="Calibri" panose="020F0502020204030204" pitchFamily="34" charset="0"/>
                          <a:cs typeface="Calibri" panose="020F0502020204030204" pitchFamily="34" charset="0"/>
                        </a:rPr>
                        <a:t>-8%</a:t>
                      </a:r>
                    </a:p>
                  </a:txBody>
                  <a:tcPr marL="5002" marR="5002" marT="5002"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688941278"/>
                  </a:ext>
                </a:extLst>
              </a:tr>
              <a:tr h="266733">
                <a:tc>
                  <a:txBody>
                    <a:bodyPr/>
                    <a:lstStyle/>
                    <a:p>
                      <a:pPr algn="ctr" fontAlgn="ctr"/>
                      <a:r>
                        <a:rPr lang="en-US" sz="1000" b="0" i="0" u="none" strike="noStrike">
                          <a:solidFill>
                            <a:srgbClr val="000000"/>
                          </a:solidFill>
                          <a:effectLst/>
                          <a:latin typeface="Calibri" panose="020F0502020204030204" pitchFamily="34" charset="0"/>
                        </a:rPr>
                        <a:t>HDG</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03/11/2024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18/11/2024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29.500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26/11/2024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28.550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6%</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268049117"/>
                  </a:ext>
                </a:extLst>
              </a:tr>
              <a:tr h="266733">
                <a:tc>
                  <a:txBody>
                    <a:bodyPr/>
                    <a:lstStyle/>
                    <a:p>
                      <a:pPr algn="ctr" fontAlgn="ctr"/>
                      <a:r>
                        <a:rPr lang="en-US" sz="1000" b="0" i="0" u="none" strike="noStrike">
                          <a:solidFill>
                            <a:srgbClr val="000000"/>
                          </a:solidFill>
                          <a:effectLst/>
                          <a:latin typeface="Calibri" panose="020F0502020204030204" pitchFamily="34" charset="0"/>
                        </a:rPr>
                        <a:t>VGI</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Viễn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thông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27/10/2024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64.000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70.500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61.000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05/12/2024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88.200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38%</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54831688"/>
                  </a:ext>
                </a:extLst>
              </a:tr>
              <a:tr h="266733">
                <a:tc>
                  <a:txBody>
                    <a:bodyPr/>
                    <a:lstStyle/>
                    <a:p>
                      <a:pPr algn="ctr" fontAlgn="ctr"/>
                      <a:r>
                        <a:rPr lang="en-US" sz="1000" b="0" i="0" u="none" strike="noStrike">
                          <a:solidFill>
                            <a:srgbClr val="000000"/>
                          </a:solidFill>
                          <a:effectLst/>
                          <a:latin typeface="Calibri" panose="020F0502020204030204" pitchFamily="34" charset="0"/>
                        </a:rPr>
                        <a:t>TTA</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Điện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lực</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09/12/2024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11.600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12.600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18/12/2024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13.100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13%</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71811137"/>
                  </a:ext>
                </a:extLst>
              </a:tr>
              <a:tr h="266733">
                <a:tc>
                  <a:txBody>
                    <a:bodyPr/>
                    <a:lstStyle/>
                    <a:p>
                      <a:pPr algn="ctr" fontAlgn="ctr"/>
                      <a:r>
                        <a:rPr lang="en-US" sz="1000" b="0" i="0" u="none" strike="noStrike">
                          <a:solidFill>
                            <a:srgbClr val="000000"/>
                          </a:solidFill>
                          <a:effectLst/>
                          <a:latin typeface="Calibri" panose="020F0502020204030204" pitchFamily="34" charset="0"/>
                        </a:rPr>
                        <a:t>PVP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Vận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tải</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16/12/2024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16.800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18.500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24/12/2024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17.700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704783722"/>
                  </a:ext>
                </a:extLst>
              </a:tr>
              <a:tr h="266733">
                <a:tc>
                  <a:txBody>
                    <a:bodyPr/>
                    <a:lstStyle/>
                    <a:p>
                      <a:pPr algn="ctr" fontAlgn="ctr"/>
                      <a:r>
                        <a:rPr lang="en-US" sz="1000" b="0" i="0" u="none" strike="noStrike">
                          <a:solidFill>
                            <a:srgbClr val="000000"/>
                          </a:solidFill>
                          <a:effectLst/>
                          <a:latin typeface="Calibri" panose="020F0502020204030204" pitchFamily="34" charset="0"/>
                        </a:rPr>
                        <a:t>BFC</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Hóa</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chất</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24/11/2024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27/11/2024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25/12/2024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40.500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247762164"/>
                  </a:ext>
                </a:extLst>
              </a:tr>
              <a:tr h="266733">
                <a:tc>
                  <a:txBody>
                    <a:bodyPr/>
                    <a:lstStyle/>
                    <a:p>
                      <a:pPr algn="ctr" fontAlgn="ctr"/>
                      <a:r>
                        <a:rPr lang="en-US" sz="1000" b="0" i="0" u="none" strike="noStrike">
                          <a:solidFill>
                            <a:srgbClr val="000000"/>
                          </a:solidFill>
                          <a:effectLst/>
                          <a:latin typeface="Calibri" panose="020F0502020204030204" pitchFamily="34" charset="0"/>
                        </a:rPr>
                        <a:t>TV2</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Điện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lực</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29/12/2024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30/12/2024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34.350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07/01/2025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rPr>
                        <a:t>-7%</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87416247"/>
                  </a:ext>
                </a:extLst>
              </a:tr>
              <a:tr h="266733">
                <a:tc>
                  <a:txBody>
                    <a:bodyPr/>
                    <a:lstStyle/>
                    <a:p>
                      <a:pPr algn="ctr" fontAlgn="ctr"/>
                      <a:r>
                        <a:rPr lang="en-US" sz="1000" b="0" i="0" u="none" strike="noStrike">
                          <a:solidFill>
                            <a:srgbClr val="000000"/>
                          </a:solidFill>
                          <a:effectLst/>
                          <a:latin typeface="Calibri" panose="020F0502020204030204" pitchFamily="34" charset="0"/>
                        </a:rPr>
                        <a:t>NAB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Ngân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20/10/2024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21/10/2024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17.700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17/01/2025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16.400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3%</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361637149"/>
                  </a:ext>
                </a:extLst>
              </a:tr>
              <a:tr h="266733">
                <a:tc>
                  <a:txBody>
                    <a:bodyPr/>
                    <a:lstStyle/>
                    <a:p>
                      <a:pPr algn="ctr" fontAlgn="ctr"/>
                      <a:r>
                        <a:rPr lang="en-US" sz="1000" b="0" i="0" u="none" strike="noStrike">
                          <a:solidFill>
                            <a:srgbClr val="000000"/>
                          </a:solidFill>
                          <a:effectLst/>
                          <a:latin typeface="Calibri" panose="020F0502020204030204" pitchFamily="34" charset="0"/>
                        </a:rPr>
                        <a:t>FOX</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Viễn</a:t>
                      </a:r>
                      <a:r>
                        <a:rPr lang="en-US" sz="1000" b="0" i="0" u="none" strike="noStrike">
                          <a:solidFill>
                            <a:srgbClr val="000000"/>
                          </a:solidFill>
                          <a:effectLst/>
                          <a:latin typeface="Calibri" panose="020F0502020204030204" pitchFamily="34" charset="0"/>
                        </a:rPr>
                        <a:t> Thông</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19/01/2025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20/01/2025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99.000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107.000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93.000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22/01/2025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109.000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05906051"/>
                  </a:ext>
                </a:extLst>
              </a:tr>
              <a:tr h="266733">
                <a:tc>
                  <a:txBody>
                    <a:bodyPr/>
                    <a:lstStyle/>
                    <a:p>
                      <a:pPr algn="ctr" fontAlgn="ctr"/>
                      <a:r>
                        <a:rPr lang="en-US" sz="1000" b="0" i="0" u="none" strike="noStrike">
                          <a:solidFill>
                            <a:srgbClr val="000000"/>
                          </a:solidFill>
                          <a:effectLst/>
                          <a:latin typeface="Calibri" panose="020F0502020204030204" pitchFamily="34" charset="0"/>
                        </a:rPr>
                        <a:t>PNJ</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Bán </a:t>
                      </a:r>
                      <a:r>
                        <a:rPr lang="en-US" sz="1000" b="0" i="0" u="none" strike="noStrike" err="1">
                          <a:solidFill>
                            <a:srgbClr val="000000"/>
                          </a:solidFill>
                          <a:effectLst/>
                          <a:latin typeface="Calibri" panose="020F0502020204030204" pitchFamily="34" charset="0"/>
                        </a:rPr>
                        <a:t>lẻ</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05/01/2025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07/01/2025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96.000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106.000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93.000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04/02/2025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98.200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2%</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582794793"/>
                  </a:ext>
                </a:extLst>
              </a:tr>
              <a:tr h="266733">
                <a:tc>
                  <a:txBody>
                    <a:bodyPr/>
                    <a:lstStyle/>
                    <a:p>
                      <a:pPr algn="ctr" fontAlgn="ctr"/>
                      <a:r>
                        <a:rPr lang="en-US" sz="1000" b="0" i="0" u="none" strike="noStrike">
                          <a:solidFill>
                            <a:srgbClr val="000000"/>
                          </a:solidFill>
                          <a:effectLst/>
                          <a:latin typeface="Calibri" panose="020F0502020204030204" pitchFamily="34" charset="0"/>
                        </a:rPr>
                        <a:t>VIP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Vận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tải</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22/12/2024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26/12/2024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14.600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13.500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07/02/2025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14.800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830095190"/>
                  </a:ext>
                </a:extLst>
              </a:tr>
              <a:tr h="266733">
                <a:tc>
                  <a:txBody>
                    <a:bodyPr/>
                    <a:lstStyle/>
                    <a:p>
                      <a:pPr algn="ctr" fontAlgn="ctr"/>
                      <a:r>
                        <a:rPr lang="en-US" sz="1000" b="0" i="0" u="none" strike="noStrike">
                          <a:solidFill>
                            <a:srgbClr val="000000"/>
                          </a:solidFill>
                          <a:effectLst/>
                          <a:latin typeface="Calibri" panose="020F0502020204030204" pitchFamily="34" charset="0"/>
                        </a:rPr>
                        <a:t>REE</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Điện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lực</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01/12/2024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02/12/2024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67.000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72.000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62.000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11/02/2025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67.500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820627902"/>
                  </a:ext>
                </a:extLst>
              </a:tr>
              <a:tr h="266733">
                <a:tc>
                  <a:txBody>
                    <a:bodyPr/>
                    <a:lstStyle/>
                    <a:p>
                      <a:pPr algn="ctr" fontAlgn="ctr"/>
                      <a:r>
                        <a:rPr lang="en-US" sz="1000" b="0" i="0" u="none" strike="noStrike">
                          <a:solidFill>
                            <a:srgbClr val="000000"/>
                          </a:solidFill>
                          <a:effectLst/>
                          <a:latin typeface="Calibri" panose="020F0502020204030204" pitchFamily="34" charset="0"/>
                        </a:rPr>
                        <a:t>TIP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16/02/2025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21.700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25/02/2025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22.300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3%</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962802771"/>
                  </a:ext>
                </a:extLst>
              </a:tr>
              <a:tr h="266733">
                <a:tc>
                  <a:txBody>
                    <a:bodyPr/>
                    <a:lstStyle/>
                    <a:p>
                      <a:pPr algn="ctr" fontAlgn="ctr"/>
                      <a:r>
                        <a:rPr lang="en-US" sz="1000" b="0" i="0" u="none" strike="noStrike">
                          <a:solidFill>
                            <a:srgbClr val="000000"/>
                          </a:solidFill>
                          <a:effectLst/>
                          <a:latin typeface="Calibri" panose="020F0502020204030204" pitchFamily="34" charset="0"/>
                        </a:rPr>
                        <a:t>VGC</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12/01/2025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13/01/2025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47.500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52.000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44.000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05/03/2025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51.000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7%</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619271496"/>
                  </a:ext>
                </a:extLst>
              </a:tr>
              <a:tr h="266733">
                <a:tc>
                  <a:txBody>
                    <a:bodyPr/>
                    <a:lstStyle/>
                    <a:p>
                      <a:pPr algn="ctr" fontAlgn="ctr"/>
                      <a:r>
                        <a:rPr lang="en-US" sz="1000" b="0" i="0" u="none" strike="noStrike">
                          <a:solidFill>
                            <a:srgbClr val="000000"/>
                          </a:solidFill>
                          <a:effectLst/>
                          <a:latin typeface="Calibri" panose="020F0502020204030204" pitchFamily="34" charset="0"/>
                        </a:rPr>
                        <a:t>BID</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Ngân </a:t>
                      </a:r>
                      <a:r>
                        <a:rPr lang="en-US" sz="1000" b="0" i="0" u="none" strike="noStrike"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09/03/2025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11/03/2025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40.950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18/03/2025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40.000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1" i="0" u="none" strike="noStrike">
                          <a:solidFill>
                            <a:srgbClr val="FF0000"/>
                          </a:solidFill>
                          <a:effectLst/>
                          <a:latin typeface="Calibri" panose="020F0502020204030204" pitchFamily="34" charset="0"/>
                        </a:rPr>
                        <a:t>-2%</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751094186"/>
                  </a:ext>
                </a:extLst>
              </a:tr>
              <a:tr h="266733">
                <a:tc>
                  <a:txBody>
                    <a:bodyPr/>
                    <a:lstStyle/>
                    <a:p>
                      <a:pPr algn="ctr" fontAlgn="ctr"/>
                      <a:r>
                        <a:rPr lang="en-US" sz="1000" b="0" i="0" u="none" strike="noStrike">
                          <a:solidFill>
                            <a:srgbClr val="000000"/>
                          </a:solidFill>
                          <a:effectLst/>
                          <a:latin typeface="Calibri" panose="020F0502020204030204" pitchFamily="34" charset="0"/>
                        </a:rPr>
                        <a:t>VLB</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Tài</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nguyên</a:t>
                      </a:r>
                      <a:r>
                        <a:rPr lang="en-US" sz="10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09/02/2025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10/02/2025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43.500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47.000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41.000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19/03/2025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43.400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1" i="0" u="none" strike="noStrike">
                          <a:solidFill>
                            <a:srgbClr val="FF0000"/>
                          </a:solidFill>
                          <a:effectLst/>
                          <a:latin typeface="Calibri" panose="020F0502020204030204" pitchFamily="34" charset="0"/>
                        </a:rPr>
                        <a:t>-0%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803139634"/>
                  </a:ext>
                </a:extLst>
              </a:tr>
              <a:tr h="266733">
                <a:tc>
                  <a:txBody>
                    <a:bodyPr/>
                    <a:lstStyle/>
                    <a:p>
                      <a:pPr algn="ctr" fontAlgn="ctr"/>
                      <a:r>
                        <a:rPr lang="en-US" sz="1000" b="0" i="0" u="none" strike="noStrike">
                          <a:solidFill>
                            <a:srgbClr val="000000"/>
                          </a:solidFill>
                          <a:effectLst/>
                          <a:latin typeface="Calibri" panose="020F0502020204030204" pitchFamily="34" charset="0"/>
                        </a:rPr>
                        <a:t>CAP</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Thực</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phẩm</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16/03/2025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17/03/2025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48.500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53.000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28/03/2025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1" i="0" u="none" strike="noStrike">
                          <a:solidFill>
                            <a:srgbClr val="FF0000"/>
                          </a:solidFill>
                          <a:effectLst/>
                          <a:latin typeface="Calibri" panose="020F0502020204030204" pitchFamily="34" charset="0"/>
                        </a:rPr>
                        <a:t>-7%</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402018669"/>
                  </a:ext>
                </a:extLst>
              </a:tr>
              <a:tr h="266733">
                <a:tc>
                  <a:txBody>
                    <a:bodyPr/>
                    <a:lstStyle/>
                    <a:p>
                      <a:pPr algn="ctr" fontAlgn="ctr"/>
                      <a:r>
                        <a:rPr lang="en-US" sz="1000" b="0" i="0" u="none" strike="noStrike">
                          <a:solidFill>
                            <a:srgbClr val="000000"/>
                          </a:solidFill>
                          <a:effectLst/>
                          <a:latin typeface="Calibri" panose="020F0502020204030204" pitchFamily="34" charset="0"/>
                        </a:rPr>
                        <a:t>BAF</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Thực</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phẩm</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17/11/2024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18/11/2024</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23.300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 25.500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21.500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31/03/2025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1" i="0" u="none" strike="noStrike">
                          <a:solidFill>
                            <a:srgbClr val="00B050"/>
                          </a:solidFill>
                          <a:effectLst/>
                          <a:latin typeface="Calibri" panose="020F0502020204030204" pitchFamily="34" charset="0"/>
                        </a:rPr>
                        <a:t>37%</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62159160"/>
                  </a:ext>
                </a:extLst>
              </a:tr>
              <a:tr h="266733">
                <a:tc>
                  <a:txBody>
                    <a:bodyPr/>
                    <a:lstStyle/>
                    <a:p>
                      <a:pPr algn="ctr" fontAlgn="ctr"/>
                      <a:r>
                        <a:rPr lang="en-US" sz="1000" b="0" i="0" u="none" strike="noStrike">
                          <a:solidFill>
                            <a:srgbClr val="000000"/>
                          </a:solidFill>
                          <a:effectLst/>
                          <a:latin typeface="Calibri" panose="020F0502020204030204" pitchFamily="34" charset="0"/>
                        </a:rPr>
                        <a:t>BAF</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Thực</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phẩm</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02/02/2025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03/02/2025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27.500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30.000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26.000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31/03/2025</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32.000</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lvl="0" indent="0" algn="r" defTabSz="914400" eaLnBrk="1" fontAlgn="b" latinLnBrk="0" hangingPunct="1">
                        <a:lnSpc>
                          <a:spcPct val="100000"/>
                        </a:lnSpc>
                        <a:spcBef>
                          <a:spcPts val="0"/>
                        </a:spcBef>
                        <a:spcAft>
                          <a:spcPts val="0"/>
                        </a:spcAft>
                        <a:buClrTx/>
                        <a:buSzTx/>
                        <a:buFontTx/>
                        <a:buNone/>
                        <a:tabLst/>
                        <a:defRPr/>
                      </a:pPr>
                      <a:r>
                        <a:rPr lang="en-US" sz="1000" b="1" i="0" u="none" strike="noStrike">
                          <a:solidFill>
                            <a:srgbClr val="00B050"/>
                          </a:solidFill>
                          <a:effectLst/>
                          <a:latin typeface="Calibri" panose="020F0502020204030204" pitchFamily="34" charset="0"/>
                        </a:rPr>
                        <a:t>16%</a:t>
                      </a:r>
                    </a:p>
                  </a:txBody>
                  <a:tcPr marL="6350" marR="6350" marT="6350" marB="0" anchor="ctr">
                    <a:lnL>
                      <a:noFill/>
                    </a:lnL>
                    <a:lnR>
                      <a:noFill/>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2831317485"/>
                  </a:ext>
                </a:extLst>
              </a:tr>
            </a:tbl>
          </a:graphicData>
        </a:graphic>
      </p:graphicFrame>
      <p:sp>
        <p:nvSpPr>
          <p:cNvPr id="10" name="Title 21">
            <a:extLst>
              <a:ext uri="{FF2B5EF4-FFF2-40B4-BE49-F238E27FC236}">
                <a16:creationId xmlns:a16="http://schemas.microsoft.com/office/drawing/2014/main" id="{B6848E83-58B0-46CB-B2B2-F6C39B49530D}"/>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a:t>DAILY RECAP</a:t>
            </a:r>
          </a:p>
        </p:txBody>
      </p:sp>
    </p:spTree>
    <p:extLst>
      <p:ext uri="{BB962C8B-B14F-4D97-AF65-F5344CB8AC3E}">
        <p14:creationId xmlns:p14="http://schemas.microsoft.com/office/powerpoint/2010/main" val="3858393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D0440-4423-3B08-5944-5939E1D1818B}"/>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C2CD6C71-CABE-AF23-52BD-C9AB41107FD7}"/>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C29ED0C6-B41F-64EA-69CC-FAEBE3537B21}"/>
              </a:ext>
            </a:extLst>
          </p:cNvPr>
          <p:cNvSpPr>
            <a:spLocks noGrp="1"/>
          </p:cNvSpPr>
          <p:nvPr>
            <p:ph type="sldNum" sz="quarter" idx="7"/>
          </p:nvPr>
        </p:nvSpPr>
        <p:spPr/>
        <p:txBody>
          <a:bodyPr/>
          <a:lstStyle/>
          <a:p>
            <a:r>
              <a:rPr lang="en-US"/>
              <a:t>Trang 7</a:t>
            </a:r>
          </a:p>
        </p:txBody>
      </p:sp>
      <p:grpSp>
        <p:nvGrpSpPr>
          <p:cNvPr id="6" name="Group 5">
            <a:extLst>
              <a:ext uri="{FF2B5EF4-FFF2-40B4-BE49-F238E27FC236}">
                <a16:creationId xmlns:a16="http://schemas.microsoft.com/office/drawing/2014/main" id="{775F9D91-1B8B-B14B-9EFC-20C8CAA935D9}"/>
              </a:ext>
            </a:extLst>
          </p:cNvPr>
          <p:cNvGrpSpPr/>
          <p:nvPr/>
        </p:nvGrpSpPr>
        <p:grpSpPr>
          <a:xfrm>
            <a:off x="388620" y="990600"/>
            <a:ext cx="6840000" cy="275430"/>
            <a:chOff x="4574880" y="1663714"/>
            <a:chExt cx="2749530" cy="269492"/>
          </a:xfrm>
        </p:grpSpPr>
        <p:pic>
          <p:nvPicPr>
            <p:cNvPr id="7" name="Picture 6">
              <a:extLst>
                <a:ext uri="{FF2B5EF4-FFF2-40B4-BE49-F238E27FC236}">
                  <a16:creationId xmlns:a16="http://schemas.microsoft.com/office/drawing/2014/main" id="{58FA5A38-471B-F14A-93BB-3740BD8D4B48}"/>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8" name="TextBox 7">
              <a:extLst>
                <a:ext uri="{FF2B5EF4-FFF2-40B4-BE49-F238E27FC236}">
                  <a16:creationId xmlns:a16="http://schemas.microsoft.com/office/drawing/2014/main" id="{7467F962-96DD-7B54-61BB-0DAE60089015}"/>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DANH MỤC CỔ PHIẾU KHUYẾN NGHỊ </a:t>
              </a:r>
              <a:endParaRPr lang="vi-VN" sz="1000" b="1">
                <a:solidFill>
                  <a:schemeClr val="bg1"/>
                </a:solidFill>
                <a:latin typeface="+mj-lt"/>
              </a:endParaRPr>
            </a:p>
          </p:txBody>
        </p:sp>
      </p:grpSp>
      <p:graphicFrame>
        <p:nvGraphicFramePr>
          <p:cNvPr id="9" name="Table 8">
            <a:extLst>
              <a:ext uri="{FF2B5EF4-FFF2-40B4-BE49-F238E27FC236}">
                <a16:creationId xmlns:a16="http://schemas.microsoft.com/office/drawing/2014/main" id="{3CED26F5-E0FD-3DFD-1779-E2F013355BEF}"/>
              </a:ext>
            </a:extLst>
          </p:cNvPr>
          <p:cNvGraphicFramePr>
            <a:graphicFrameLocks noGrp="1"/>
          </p:cNvGraphicFramePr>
          <p:nvPr>
            <p:extLst>
              <p:ext uri="{D42A27DB-BD31-4B8C-83A1-F6EECF244321}">
                <p14:modId xmlns:p14="http://schemas.microsoft.com/office/powerpoint/2010/main" val="1395194582"/>
              </p:ext>
            </p:extLst>
          </p:nvPr>
        </p:nvGraphicFramePr>
        <p:xfrm>
          <a:off x="388938" y="1371600"/>
          <a:ext cx="6839682" cy="4152668"/>
        </p:xfrm>
        <a:graphic>
          <a:graphicData uri="http://schemas.openxmlformats.org/drawingml/2006/table">
            <a:tbl>
              <a:tblPr/>
              <a:tblGrid>
                <a:gridCol w="438910">
                  <a:extLst>
                    <a:ext uri="{9D8B030D-6E8A-4147-A177-3AD203B41FA5}">
                      <a16:colId xmlns:a16="http://schemas.microsoft.com/office/drawing/2014/main" val="1746017352"/>
                    </a:ext>
                  </a:extLst>
                </a:gridCol>
                <a:gridCol w="1042411">
                  <a:extLst>
                    <a:ext uri="{9D8B030D-6E8A-4147-A177-3AD203B41FA5}">
                      <a16:colId xmlns:a16="http://schemas.microsoft.com/office/drawing/2014/main" val="832604883"/>
                    </a:ext>
                  </a:extLst>
                </a:gridCol>
                <a:gridCol w="1042411">
                  <a:extLst>
                    <a:ext uri="{9D8B030D-6E8A-4147-A177-3AD203B41FA5}">
                      <a16:colId xmlns:a16="http://schemas.microsoft.com/office/drawing/2014/main" val="3418266674"/>
                    </a:ext>
                  </a:extLst>
                </a:gridCol>
                <a:gridCol w="1042411">
                  <a:extLst>
                    <a:ext uri="{9D8B030D-6E8A-4147-A177-3AD203B41FA5}">
                      <a16:colId xmlns:a16="http://schemas.microsoft.com/office/drawing/2014/main" val="842208015"/>
                    </a:ext>
                  </a:extLst>
                </a:gridCol>
                <a:gridCol w="566927">
                  <a:extLst>
                    <a:ext uri="{9D8B030D-6E8A-4147-A177-3AD203B41FA5}">
                      <a16:colId xmlns:a16="http://schemas.microsoft.com/office/drawing/2014/main" val="101804007"/>
                    </a:ext>
                  </a:extLst>
                </a:gridCol>
                <a:gridCol w="512062">
                  <a:extLst>
                    <a:ext uri="{9D8B030D-6E8A-4147-A177-3AD203B41FA5}">
                      <a16:colId xmlns:a16="http://schemas.microsoft.com/office/drawing/2014/main" val="1686590934"/>
                    </a:ext>
                  </a:extLst>
                </a:gridCol>
                <a:gridCol w="521206">
                  <a:extLst>
                    <a:ext uri="{9D8B030D-6E8A-4147-A177-3AD203B41FA5}">
                      <a16:colId xmlns:a16="http://schemas.microsoft.com/office/drawing/2014/main" val="619281090"/>
                    </a:ext>
                  </a:extLst>
                </a:gridCol>
                <a:gridCol w="722372">
                  <a:extLst>
                    <a:ext uri="{9D8B030D-6E8A-4147-A177-3AD203B41FA5}">
                      <a16:colId xmlns:a16="http://schemas.microsoft.com/office/drawing/2014/main" val="2766225981"/>
                    </a:ext>
                  </a:extLst>
                </a:gridCol>
                <a:gridCol w="512062">
                  <a:extLst>
                    <a:ext uri="{9D8B030D-6E8A-4147-A177-3AD203B41FA5}">
                      <a16:colId xmlns:a16="http://schemas.microsoft.com/office/drawing/2014/main" val="2599696142"/>
                    </a:ext>
                  </a:extLst>
                </a:gridCol>
                <a:gridCol w="438910">
                  <a:extLst>
                    <a:ext uri="{9D8B030D-6E8A-4147-A177-3AD203B41FA5}">
                      <a16:colId xmlns:a16="http://schemas.microsoft.com/office/drawing/2014/main" val="1150294471"/>
                    </a:ext>
                  </a:extLst>
                </a:gridCol>
              </a:tblGrid>
              <a:tr h="418406">
                <a:tc>
                  <a:txBody>
                    <a:bodyPr/>
                    <a:lstStyle/>
                    <a:p>
                      <a:pPr algn="ctr" fontAlgn="b"/>
                      <a:r>
                        <a:rPr lang="en-US" sz="1000" b="1" i="0" u="none" strike="noStrike" err="1">
                          <a:solidFill>
                            <a:srgbClr val="4C2683"/>
                          </a:solidFill>
                          <a:effectLst/>
                          <a:latin typeface="Calibri" panose="020F0502020204030204" pitchFamily="34" charset="0"/>
                        </a:rPr>
                        <a:t>Mã</a:t>
                      </a:r>
                      <a:r>
                        <a:rPr lang="en-US" sz="1000" b="1" i="0" u="none" strike="noStrike">
                          <a:solidFill>
                            <a:srgbClr val="4C2683"/>
                          </a:solidFill>
                          <a:effectLst/>
                          <a:latin typeface="Calibri" panose="020F0502020204030204" pitchFamily="34" charset="0"/>
                        </a:rPr>
                        <a:t> CP</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Ngành</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khuyến</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nghị</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Giá</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vào</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a:solidFill>
                            <a:srgbClr val="4C2683"/>
                          </a:solidFill>
                          <a:effectLst/>
                          <a:latin typeface="Calibri" panose="020F0502020204030204" pitchFamily="34" charset="0"/>
                        </a:rPr>
                        <a:t>Target</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Vùng</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cắt</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lỗ</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bán</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Giá</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bán</a:t>
                      </a:r>
                      <a:r>
                        <a:rPr lang="en-US" sz="1000" b="1" i="0" u="none" strike="noStrike">
                          <a:solidFill>
                            <a:srgbClr val="4C2683"/>
                          </a:solidFill>
                          <a:effectLst/>
                          <a:latin typeface="Calibri" panose="020F0502020204030204" pitchFamily="34" charset="0"/>
                        </a:rPr>
                        <a:t> ra</a:t>
                      </a: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Lợi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nhuận</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6350" cap="flat" cmpd="sng" algn="ctr">
                      <a:solidFill>
                        <a:srgbClr val="808080"/>
                      </a:solidFill>
                      <a:prstDash val="solid"/>
                      <a:round/>
                      <a:headEnd type="none" w="med" len="med"/>
                      <a:tailEnd type="none" w="med" len="med"/>
                    </a:lnB>
                  </a:tcPr>
                </a:tc>
                <a:extLst>
                  <a:ext uri="{0D108BD9-81ED-4DB2-BD59-A6C34878D82A}">
                    <a16:rowId xmlns:a16="http://schemas.microsoft.com/office/drawing/2014/main" val="4014392010"/>
                  </a:ext>
                </a:extLst>
              </a:tr>
              <a:tr h="266733">
                <a:tc>
                  <a:txBody>
                    <a:bodyPr/>
                    <a:lstStyle/>
                    <a:p>
                      <a:pPr algn="ctr" fontAlgn="ctr"/>
                      <a:r>
                        <a:rPr lang="en-US" sz="1000" b="0" i="0" u="none" strike="noStrike">
                          <a:solidFill>
                            <a:srgbClr val="000000"/>
                          </a:solidFill>
                          <a:effectLst/>
                          <a:latin typeface="Calibri" panose="020F0502020204030204" pitchFamily="34" charset="0"/>
                        </a:rPr>
                        <a:t>BCM</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23/02/2025</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24/02/2025</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74.500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82.000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70.400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chemeClr val="tx1"/>
                          </a:solidFill>
                          <a:effectLst/>
                          <a:latin typeface="Calibri" panose="020F0502020204030204" pitchFamily="34" charset="0"/>
                        </a:rPr>
                        <a:t>04/04/2025</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chemeClr val="tx1"/>
                          </a:solidFill>
                          <a:effectLst/>
                          <a:latin typeface="Calibri" panose="020F0502020204030204" pitchFamily="34" charset="0"/>
                        </a:rPr>
                        <a:t>70.400</a:t>
                      </a:r>
                    </a:p>
                  </a:txBody>
                  <a:tcPr marL="6350" marR="6350" marT="6350"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a:solidFill>
                            <a:srgbClr val="FF0000"/>
                          </a:solidFill>
                          <a:effectLst/>
                          <a:latin typeface="Calibri" panose="020F0502020204030204" pitchFamily="34" charset="0"/>
                        </a:rPr>
                        <a:t>-6%</a:t>
                      </a:r>
                    </a:p>
                  </a:txBody>
                  <a:tcPr marL="5002" marR="5002" marT="5002" marB="0" anchor="ctr">
                    <a:lnL>
                      <a:noFill/>
                    </a:lnL>
                    <a:lnR>
                      <a:noFill/>
                    </a:lnR>
                    <a:lnT w="6350" cap="flat" cmpd="sng" algn="ctr">
                      <a:solidFill>
                        <a:srgbClr val="808080"/>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3014385938"/>
                  </a:ext>
                </a:extLst>
              </a:tr>
              <a:tr h="266733">
                <a:tc>
                  <a:txBody>
                    <a:bodyPr/>
                    <a:lstStyle/>
                    <a:p>
                      <a:pPr algn="ctr" fontAlgn="ctr"/>
                      <a:r>
                        <a:rPr lang="en-US" sz="1000" b="0" i="0" u="none" strike="noStrike">
                          <a:solidFill>
                            <a:srgbClr val="000000"/>
                          </a:solidFill>
                          <a:effectLst/>
                          <a:latin typeface="Calibri" panose="020F0502020204030204" pitchFamily="34" charset="0"/>
                        </a:rPr>
                        <a:t>VIX</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err="1">
                          <a:solidFill>
                            <a:srgbClr val="000000"/>
                          </a:solidFill>
                          <a:effectLst/>
                          <a:latin typeface="Calibri" panose="020F0502020204030204" pitchFamily="34" charset="0"/>
                        </a:rPr>
                        <a:t>Chứng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khoán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02/03/2025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03/03/2025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11.400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13.000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10.700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chemeClr val="tx1"/>
                          </a:solidFill>
                          <a:effectLst/>
                          <a:latin typeface="Calibri" panose="020F0502020204030204" pitchFamily="34" charset="0"/>
                        </a:rPr>
                        <a:t>04/04/2025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chemeClr val="tx1"/>
                          </a:solidFill>
                          <a:effectLst/>
                          <a:latin typeface="Calibri" panose="020F0502020204030204" pitchFamily="34" charset="0"/>
                        </a:rPr>
                        <a:t>12.000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5%</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89163370"/>
                  </a:ext>
                </a:extLst>
              </a:tr>
              <a:tr h="266733">
                <a:tc>
                  <a:txBody>
                    <a:bodyPr/>
                    <a:lstStyle/>
                    <a:p>
                      <a:pPr algn="ctr" fontAlgn="ctr"/>
                      <a:r>
                        <a:rPr lang="en-US" sz="1000" b="0" i="0" u="none" strike="noStrike">
                          <a:solidFill>
                            <a:srgbClr val="000000"/>
                          </a:solidFill>
                          <a:effectLst/>
                          <a:latin typeface="Calibri" panose="020F0502020204030204" pitchFamily="34" charset="0"/>
                        </a:rPr>
                        <a:t>IMP</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err="1">
                          <a:solidFill>
                            <a:srgbClr val="000000"/>
                          </a:solidFill>
                          <a:effectLst/>
                          <a:latin typeface="Calibri" panose="020F0502020204030204" pitchFamily="34" charset="0"/>
                        </a:rPr>
                        <a:t>Dược</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phẩm</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23/03/2025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24/03/2025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51.500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57.000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49.000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04/04/2025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a:solidFill>
                            <a:schemeClr val="tx1"/>
                          </a:solidFill>
                          <a:effectLst/>
                          <a:latin typeface="Calibri" panose="020F0502020204030204" pitchFamily="34" charset="0"/>
                        </a:rPr>
                        <a:t>49.000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a:solidFill>
                            <a:srgbClr val="FF0000"/>
                          </a:solidFill>
                          <a:effectLst/>
                          <a:latin typeface="Calibri" panose="020F0502020204030204" pitchFamily="34" charset="0"/>
                        </a:rPr>
                        <a:t>-5%</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74420862"/>
                  </a:ext>
                </a:extLst>
              </a:tr>
              <a:tr h="266733">
                <a:tc>
                  <a:txBody>
                    <a:bodyPr/>
                    <a:lstStyle/>
                    <a:p>
                      <a:pPr algn="ctr" fontAlgn="ctr"/>
                      <a:r>
                        <a:rPr lang="en-US" sz="1000" b="0" i="0" u="none" strike="noStrike">
                          <a:solidFill>
                            <a:srgbClr val="000000"/>
                          </a:solidFill>
                          <a:effectLst/>
                          <a:latin typeface="Calibri" panose="020F0502020204030204" pitchFamily="34" charset="0"/>
                        </a:rPr>
                        <a:t>DPG</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30/03/2025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31/03/2025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52.000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57.000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49.500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04/04/2025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49.500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rPr>
                        <a:t>-5%</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11106790"/>
                  </a:ext>
                </a:extLst>
              </a:tr>
              <a:tr h="266733">
                <a:tc>
                  <a:txBody>
                    <a:bodyPr/>
                    <a:lstStyle/>
                    <a:p>
                      <a:pPr algn="ctr" fontAlgn="ctr"/>
                      <a:r>
                        <a:rPr lang="en-US" sz="1000" b="0" i="0" u="none" strike="noStrike">
                          <a:solidFill>
                            <a:srgbClr val="000000"/>
                          </a:solidFill>
                          <a:effectLst/>
                          <a:latin typeface="Calibri" panose="020F0502020204030204" pitchFamily="34" charset="0"/>
                        </a:rPr>
                        <a:t>VCG</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Xây</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dựng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06/04/2025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08/04/2025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19.500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21.400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18.000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28/04/2025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21.400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10%</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91903776"/>
                  </a:ext>
                </a:extLst>
              </a:tr>
              <a:tr h="266733">
                <a:tc>
                  <a:txBody>
                    <a:bodyPr/>
                    <a:lstStyle/>
                    <a:p>
                      <a:pPr algn="ctr" fontAlgn="ctr"/>
                      <a:r>
                        <a:rPr lang="en-US" sz="1000" b="0" i="0" u="none" strike="noStrike">
                          <a:solidFill>
                            <a:srgbClr val="000000"/>
                          </a:solidFill>
                          <a:effectLst/>
                          <a:latin typeface="Calibri" panose="020F0502020204030204" pitchFamily="34" charset="0"/>
                        </a:rPr>
                        <a:t>DXG</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động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sản</a:t>
                      </a:r>
                      <a:r>
                        <a:rPr lang="en-US" sz="1000" b="0" i="0" u="none" strike="noStrike">
                          <a:solidFill>
                            <a:srgbClr val="000000"/>
                          </a:solidFill>
                          <a:effectLst/>
                          <a:latin typeface="Calibri" panose="020F0502020204030204" pitchFamily="34" charset="0"/>
                        </a:rPr>
                        <a:t> </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04/05/2025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ctr" latinLnBrk="0" hangingPunct="1">
                        <a:lnSpc>
                          <a:spcPct val="100000"/>
                        </a:lnSpc>
                        <a:spcBef>
                          <a:spcPts val="0"/>
                        </a:spcBef>
                        <a:spcAft>
                          <a:spcPts val="0"/>
                        </a:spcAft>
                        <a:buClrTx/>
                        <a:buSzTx/>
                        <a:buFontTx/>
                        <a:buNone/>
                        <a:tabLst/>
                        <a:defRPr/>
                      </a:pP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14.900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16.300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14.300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16/05/2025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16.300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9%</a:t>
                      </a:r>
                    </a:p>
                  </a:txBody>
                  <a:tcPr marL="5002" marR="5002" marT="5002"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65576715"/>
                  </a:ext>
                </a:extLst>
              </a:tr>
              <a:tr h="266733">
                <a:tc>
                  <a:txBody>
                    <a:bodyPr/>
                    <a:lstStyle/>
                    <a:p>
                      <a:pPr algn="ctr" fontAlgn="ctr"/>
                      <a:r>
                        <a:rPr lang="en-US" sz="1000" b="0" i="0" u="none" strike="noStrike">
                          <a:solidFill>
                            <a:srgbClr val="000000"/>
                          </a:solidFill>
                          <a:effectLst/>
                          <a:latin typeface="Calibri" panose="020F0502020204030204" pitchFamily="34" charset="0"/>
                        </a:rPr>
                        <a:t>VTP</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Vận</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tải</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18/05/2025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19/05/2025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118.000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130.000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22/05/2025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110.000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FF0000"/>
                          </a:solidFill>
                          <a:effectLst/>
                          <a:latin typeface="Calibri" panose="020F0502020204030204" pitchFamily="34" charset="0"/>
                        </a:rPr>
                        <a:t>-7%</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85583696"/>
                  </a:ext>
                </a:extLst>
              </a:tr>
              <a:tr h="266733">
                <a:tc>
                  <a:txBody>
                    <a:bodyPr/>
                    <a:lstStyle/>
                    <a:p>
                      <a:pPr algn="ctr" fontAlgn="ctr"/>
                      <a:r>
                        <a:rPr lang="en-US" sz="1000" b="0" i="0" u="none" strike="noStrike">
                          <a:solidFill>
                            <a:srgbClr val="000000"/>
                          </a:solidFill>
                          <a:effectLst/>
                          <a:latin typeface="Calibri" panose="020F0502020204030204" pitchFamily="34" charset="0"/>
                        </a:rPr>
                        <a:t>MBB</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Ngân </a:t>
                      </a:r>
                      <a:r>
                        <a:rPr lang="en-US" sz="1000" b="0" i="0" u="none" strike="noStrike"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13/04/2025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15/04/2025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23.000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24.500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22.000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22/05/2025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24.650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7%</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4694428"/>
                  </a:ext>
                </a:extLst>
              </a:tr>
              <a:tr h="266733">
                <a:tc>
                  <a:txBody>
                    <a:bodyPr/>
                    <a:lstStyle/>
                    <a:p>
                      <a:pPr algn="ctr" fontAlgn="ctr"/>
                      <a:r>
                        <a:rPr lang="en-US" sz="1000" b="0" i="0" u="none" strike="noStrike">
                          <a:solidFill>
                            <a:srgbClr val="000000"/>
                          </a:solidFill>
                          <a:effectLst/>
                          <a:latin typeface="Calibri" panose="020F0502020204030204" pitchFamily="34" charset="0"/>
                        </a:rPr>
                        <a:t>GMD</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Cảng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biển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20/04/2025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21/04/2025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47.500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52.000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45.000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22/05/2025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53.100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12%</a:t>
                      </a:r>
                      <a:endParaRPr lang="en-US" sz="1000" b="1" i="0" u="none" strike="noStrike">
                        <a:solidFill>
                          <a:srgbClr val="FF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46854630"/>
                  </a:ext>
                </a:extLst>
              </a:tr>
              <a:tr h="266733">
                <a:tc>
                  <a:txBody>
                    <a:bodyPr/>
                    <a:lstStyle/>
                    <a:p>
                      <a:pPr algn="ctr" fontAlgn="ctr"/>
                      <a:r>
                        <a:rPr lang="en-US" sz="1000" b="0" i="0" u="none" strike="noStrike">
                          <a:solidFill>
                            <a:srgbClr val="000000"/>
                          </a:solidFill>
                          <a:effectLst/>
                          <a:latin typeface="Calibri" panose="020F0502020204030204" pitchFamily="34" charset="0"/>
                        </a:rPr>
                        <a:t>FPT</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rgbClr val="000000"/>
                          </a:solidFill>
                          <a:effectLst/>
                          <a:latin typeface="Calibri" panose="020F0502020204030204" pitchFamily="34" charset="0"/>
                        </a:rPr>
                        <a:t>Công </a:t>
                      </a:r>
                      <a:r>
                        <a:rPr lang="en-US" sz="1000" b="0" i="0" u="none" strike="noStrike" err="1">
                          <a:solidFill>
                            <a:srgbClr val="000000"/>
                          </a:solidFill>
                          <a:effectLst/>
                          <a:latin typeface="Calibri" panose="020F0502020204030204" pitchFamily="34" charset="0"/>
                        </a:rPr>
                        <a:t>nghệ</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11/05/2025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114.000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125.000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108.000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22/05/2025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116.800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3%</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96478752"/>
                  </a:ext>
                </a:extLst>
              </a:tr>
              <a:tr h="266733">
                <a:tc>
                  <a:txBody>
                    <a:bodyPr/>
                    <a:lstStyle/>
                    <a:p>
                      <a:pPr algn="ctr" fontAlgn="ctr"/>
                      <a:r>
                        <a:rPr lang="en-US" sz="1000" b="0" i="0" u="none" strike="noStrike">
                          <a:solidFill>
                            <a:srgbClr val="000000"/>
                          </a:solidFill>
                          <a:effectLst/>
                          <a:latin typeface="Calibri" panose="020F0502020204030204" pitchFamily="34" charset="0"/>
                        </a:rPr>
                        <a:t>CEO</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động</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02/06/2025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ctr" latinLnBrk="0" hangingPunct="1">
                        <a:lnSpc>
                          <a:spcPct val="100000"/>
                        </a:lnSpc>
                        <a:spcBef>
                          <a:spcPts val="0"/>
                        </a:spcBef>
                        <a:spcAft>
                          <a:spcPts val="0"/>
                        </a:spcAft>
                        <a:buClrTx/>
                        <a:buSzTx/>
                        <a:buFontTx/>
                        <a:buNone/>
                        <a:tabLst/>
                        <a:defRPr/>
                      </a:pP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16.000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18.000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18.400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45870833"/>
                  </a:ext>
                </a:extLst>
              </a:tr>
              <a:tr h="266733">
                <a:tc>
                  <a:txBody>
                    <a:bodyPr/>
                    <a:lstStyle/>
                    <a:p>
                      <a:pPr algn="ctr" fontAlgn="ctr"/>
                      <a:r>
                        <a:rPr lang="en-US" sz="1000" b="0" i="0" u="none" strike="noStrike">
                          <a:solidFill>
                            <a:srgbClr val="000000"/>
                          </a:solidFill>
                          <a:effectLst/>
                          <a:latin typeface="Calibri" panose="020F0502020204030204" pitchFamily="34" charset="0"/>
                        </a:rPr>
                        <a:t>TCB</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Ngân</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hàng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08/06/2025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ctr" latinLnBrk="0" hangingPunct="1">
                        <a:lnSpc>
                          <a:spcPct val="100000"/>
                        </a:lnSpc>
                        <a:spcBef>
                          <a:spcPts val="0"/>
                        </a:spcBef>
                        <a:spcAft>
                          <a:spcPts val="0"/>
                        </a:spcAft>
                        <a:buClrTx/>
                        <a:buSzTx/>
                        <a:buFontTx/>
                        <a:buNone/>
                        <a:tabLst/>
                        <a:defRPr/>
                      </a:pPr>
                      <a:r>
                        <a:rPr lang="en-US" sz="1000" b="0" i="0" u="none" strike="noStrike" err="1">
                          <a:solidFill>
                            <a:srgbClr val="000000"/>
                          </a:solidFill>
                          <a:effectLst/>
                          <a:latin typeface="Calibri" panose="020F0502020204030204" pitchFamily="34" charset="0"/>
                        </a:rPr>
                        <a:t>Không</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29.600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32.900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26.500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33.800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14%</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72593342"/>
                  </a:ext>
                </a:extLst>
              </a:tr>
              <a:tr h="266733">
                <a:tc>
                  <a:txBody>
                    <a:bodyPr/>
                    <a:lstStyle/>
                    <a:p>
                      <a:pPr algn="ctr" fontAlgn="ctr"/>
                      <a:r>
                        <a:rPr lang="en-US" sz="1000" b="0" i="0" u="none" strike="noStrike">
                          <a:solidFill>
                            <a:srgbClr val="000000"/>
                          </a:solidFill>
                          <a:effectLst/>
                          <a:latin typeface="Calibri" panose="020F0502020204030204" pitchFamily="34" charset="0"/>
                        </a:rPr>
                        <a:t>DGW</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Bán</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lẻ</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15/06/2025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ctr" latinLnBrk="0" hangingPunct="1">
                        <a:lnSpc>
                          <a:spcPct val="100000"/>
                        </a:lnSpc>
                        <a:spcBef>
                          <a:spcPts val="0"/>
                        </a:spcBef>
                        <a:spcAft>
                          <a:spcPts val="0"/>
                        </a:spcAft>
                        <a:buClrTx/>
                        <a:buSzTx/>
                        <a:buFontTx/>
                        <a:buNone/>
                        <a:tabLst/>
                        <a:defRPr/>
                      </a:pPr>
                      <a:r>
                        <a:rPr lang="en-US" sz="1000" b="0" i="0" u="none" strike="noStrike" err="1">
                          <a:solidFill>
                            <a:srgbClr val="000000"/>
                          </a:solidFill>
                          <a:effectLst/>
                          <a:latin typeface="Calibri" panose="020F0502020204030204" pitchFamily="34" charset="0"/>
                        </a:rPr>
                        <a:t>Không</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khớp</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38.700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43.300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35.500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44.500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13%</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96299874"/>
                  </a:ext>
                </a:extLst>
              </a:tr>
              <a:tr h="266733">
                <a:tc>
                  <a:txBody>
                    <a:bodyPr/>
                    <a:lstStyle/>
                    <a:p>
                      <a:pPr algn="ctr" fontAlgn="ctr"/>
                      <a:r>
                        <a:rPr lang="en-US" sz="1000" b="0" i="0" u="none" strike="noStrike">
                          <a:solidFill>
                            <a:srgbClr val="000000"/>
                          </a:solidFill>
                          <a:effectLst/>
                          <a:latin typeface="Calibri" panose="020F0502020204030204" pitchFamily="34" charset="0"/>
                        </a:rPr>
                        <a:t>HDG</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động</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22/05/2025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eaLnBrk="1" fontAlgn="ctr" latinLnBrk="0" hangingPunct="1">
                        <a:lnSpc>
                          <a:spcPct val="100000"/>
                        </a:lnSpc>
                        <a:spcBef>
                          <a:spcPts val="0"/>
                        </a:spcBef>
                        <a:spcAft>
                          <a:spcPts val="0"/>
                        </a:spcAft>
                        <a:buClrTx/>
                        <a:buSzTx/>
                        <a:buFontTx/>
                        <a:buNone/>
                        <a:tabLst/>
                        <a:defRPr/>
                      </a:pPr>
                      <a:r>
                        <a:rPr lang="en-US" sz="1000" b="0" i="0" u="none" strike="noStrike">
                          <a:solidFill>
                            <a:srgbClr val="000000"/>
                          </a:solidFill>
                          <a:effectLst/>
                          <a:latin typeface="Calibri" panose="020F0502020204030204" pitchFamily="34" charset="0"/>
                        </a:rPr>
                        <a:t>23/05/2025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23.000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eaLnBrk="1" fontAlgn="b" latinLnBrk="0" hangingPunct="1">
                        <a:lnSpc>
                          <a:spcPct val="100000"/>
                        </a:lnSpc>
                        <a:spcBef>
                          <a:spcPts val="0"/>
                        </a:spcBef>
                        <a:spcAft>
                          <a:spcPts val="0"/>
                        </a:spcAft>
                        <a:buClrTx/>
                        <a:buSzTx/>
                        <a:buFontTx/>
                        <a:buNone/>
                        <a:tabLst/>
                        <a:defRPr/>
                      </a:pPr>
                      <a:r>
                        <a:rPr lang="en-US" sz="1000" b="0" i="0" u="none" strike="noStrike">
                          <a:solidFill>
                            <a:schemeClr val="tx1"/>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a:solidFill>
                            <a:schemeClr val="tx1"/>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N/a</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0024347"/>
                  </a:ext>
                </a:extLst>
              </a:tr>
            </a:tbl>
          </a:graphicData>
        </a:graphic>
      </p:graphicFrame>
      <p:sp>
        <p:nvSpPr>
          <p:cNvPr id="10" name="Title 21">
            <a:extLst>
              <a:ext uri="{FF2B5EF4-FFF2-40B4-BE49-F238E27FC236}">
                <a16:creationId xmlns:a16="http://schemas.microsoft.com/office/drawing/2014/main" id="{CC274ECE-E412-FE60-8FA1-B043FCB0267D}"/>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a:t>DAILY RECAP</a:t>
            </a:r>
          </a:p>
        </p:txBody>
      </p:sp>
    </p:spTree>
    <p:extLst>
      <p:ext uri="{BB962C8B-B14F-4D97-AF65-F5344CB8AC3E}">
        <p14:creationId xmlns:p14="http://schemas.microsoft.com/office/powerpoint/2010/main" val="3726160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FF226-4C28-3F87-F0F1-BDAE4951297F}"/>
            </a:ext>
          </a:extLst>
        </p:cNvPr>
        <p:cNvGrpSpPr/>
        <p:nvPr/>
      </p:nvGrpSpPr>
      <p:grpSpPr>
        <a:xfrm>
          <a:off x="0" y="0"/>
          <a:ext cx="0" cy="0"/>
          <a:chOff x="0" y="0"/>
          <a:chExt cx="0" cy="0"/>
        </a:xfrm>
      </p:grpSpPr>
      <p:sp>
        <p:nvSpPr>
          <p:cNvPr id="2" name="Footer Placeholder 1">
            <a:extLst>
              <a:ext uri="{FF2B5EF4-FFF2-40B4-BE49-F238E27FC236}">
                <a16:creationId xmlns:a16="http://schemas.microsoft.com/office/drawing/2014/main" id="{BB7BE78B-3575-2225-ACD2-4FBE4B93AB82}"/>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77939F0B-5AD2-FE7F-0CE5-FA4CF42EDEE8}"/>
              </a:ext>
            </a:extLst>
          </p:cNvPr>
          <p:cNvSpPr>
            <a:spLocks noGrp="1"/>
          </p:cNvSpPr>
          <p:nvPr>
            <p:ph type="sldNum" sz="quarter" idx="7"/>
          </p:nvPr>
        </p:nvSpPr>
        <p:spPr/>
        <p:txBody>
          <a:bodyPr/>
          <a:lstStyle/>
          <a:p>
            <a:r>
              <a:rPr lang="en-US"/>
              <a:t>Trang 7</a:t>
            </a:r>
          </a:p>
        </p:txBody>
      </p:sp>
      <p:sp>
        <p:nvSpPr>
          <p:cNvPr id="10" name="Title 21">
            <a:extLst>
              <a:ext uri="{FF2B5EF4-FFF2-40B4-BE49-F238E27FC236}">
                <a16:creationId xmlns:a16="http://schemas.microsoft.com/office/drawing/2014/main" id="{E009712B-F3B7-B07C-02B7-95E27777BA71}"/>
              </a:ext>
            </a:extLst>
          </p:cNvPr>
          <p:cNvSpPr txBox="1">
            <a:spLocks/>
          </p:cNvSpPr>
          <p:nvPr/>
        </p:nvSpPr>
        <p:spPr>
          <a:xfrm>
            <a:off x="432048" y="426617"/>
            <a:ext cx="3406141" cy="276999"/>
          </a:xfrm>
          <a:prstGeom prst="rect">
            <a:avLst/>
          </a:prstGeom>
          <a:ln>
            <a:solidFill>
              <a:schemeClr val="bg1"/>
            </a:solidFill>
          </a:ln>
        </p:spPr>
        <p:txBody>
          <a:bodyPr wrap="square" lIns="0" tIns="0" rIns="0" bIns="0">
            <a:spAutoFit/>
          </a:bodyPr>
          <a:lstStyle>
            <a:lvl1pPr>
              <a:defRPr b="1">
                <a:gradFill>
                  <a:gsLst>
                    <a:gs pos="0">
                      <a:srgbClr val="4C2683"/>
                    </a:gs>
                    <a:gs pos="100000">
                      <a:srgbClr val="D53D96"/>
                    </a:gs>
                  </a:gsLst>
                  <a:lin ang="5400000" scaled="1"/>
                </a:gradFill>
                <a:latin typeface="+mj-lt"/>
                <a:ea typeface="+mj-ea"/>
                <a:cs typeface="+mj-cs"/>
              </a:defRPr>
            </a:lvl1pPr>
          </a:lstStyle>
          <a:p>
            <a:r>
              <a:rPr lang="en-US"/>
              <a:t>DAILY RECAP</a:t>
            </a:r>
          </a:p>
        </p:txBody>
      </p:sp>
      <p:grpSp>
        <p:nvGrpSpPr>
          <p:cNvPr id="4" name="Group 3">
            <a:extLst>
              <a:ext uri="{FF2B5EF4-FFF2-40B4-BE49-F238E27FC236}">
                <a16:creationId xmlns:a16="http://schemas.microsoft.com/office/drawing/2014/main" id="{9B924C2E-D6E7-5F45-CAC9-76421042F14D}"/>
              </a:ext>
            </a:extLst>
          </p:cNvPr>
          <p:cNvGrpSpPr/>
          <p:nvPr/>
        </p:nvGrpSpPr>
        <p:grpSpPr>
          <a:xfrm>
            <a:off x="381000" y="990600"/>
            <a:ext cx="6840000" cy="275430"/>
            <a:chOff x="4574880" y="1663714"/>
            <a:chExt cx="2749530" cy="269492"/>
          </a:xfrm>
        </p:grpSpPr>
        <p:pic>
          <p:nvPicPr>
            <p:cNvPr id="5" name="Picture 4">
              <a:extLst>
                <a:ext uri="{FF2B5EF4-FFF2-40B4-BE49-F238E27FC236}">
                  <a16:creationId xmlns:a16="http://schemas.microsoft.com/office/drawing/2014/main" id="{7623F477-3C6F-FB35-0D96-001372CAC474}"/>
                </a:ext>
              </a:extLst>
            </p:cNvPr>
            <p:cNvPicPr/>
            <p:nvPr/>
          </p:nvPicPr>
          <p:blipFill rotWithShape="1">
            <a:blip r:embed="rId2"/>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11" name="TextBox 10">
              <a:extLst>
                <a:ext uri="{FF2B5EF4-FFF2-40B4-BE49-F238E27FC236}">
                  <a16:creationId xmlns:a16="http://schemas.microsoft.com/office/drawing/2014/main" id="{BA8A10E2-F51F-BAFB-8807-1BE9411ED9C8}"/>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DANH MỤC CỔ PHIẾU ĐANG THEO DÕI</a:t>
              </a:r>
              <a:endParaRPr lang="vi-VN" sz="1000" b="1">
                <a:solidFill>
                  <a:schemeClr val="bg1"/>
                </a:solidFill>
                <a:latin typeface="+mj-lt"/>
              </a:endParaRPr>
            </a:p>
          </p:txBody>
        </p:sp>
      </p:grpSp>
      <p:graphicFrame>
        <p:nvGraphicFramePr>
          <p:cNvPr id="7" name="Table 6">
            <a:extLst>
              <a:ext uri="{FF2B5EF4-FFF2-40B4-BE49-F238E27FC236}">
                <a16:creationId xmlns:a16="http://schemas.microsoft.com/office/drawing/2014/main" id="{20F1AA48-D80D-28E2-E468-3F2975141AB2}"/>
              </a:ext>
            </a:extLst>
          </p:cNvPr>
          <p:cNvGraphicFramePr>
            <a:graphicFrameLocks noGrp="1"/>
          </p:cNvGraphicFramePr>
          <p:nvPr>
            <p:extLst>
              <p:ext uri="{D42A27DB-BD31-4B8C-83A1-F6EECF244321}">
                <p14:modId xmlns:p14="http://schemas.microsoft.com/office/powerpoint/2010/main" val="3728628179"/>
              </p:ext>
            </p:extLst>
          </p:nvPr>
        </p:nvGraphicFramePr>
        <p:xfrm>
          <a:off x="382268" y="1371600"/>
          <a:ext cx="6839682" cy="1218605"/>
        </p:xfrm>
        <a:graphic>
          <a:graphicData uri="http://schemas.openxmlformats.org/drawingml/2006/table">
            <a:tbl>
              <a:tblPr/>
              <a:tblGrid>
                <a:gridCol w="490740">
                  <a:extLst>
                    <a:ext uri="{9D8B030D-6E8A-4147-A177-3AD203B41FA5}">
                      <a16:colId xmlns:a16="http://schemas.microsoft.com/office/drawing/2014/main" val="4058857690"/>
                    </a:ext>
                  </a:extLst>
                </a:gridCol>
                <a:gridCol w="1165506">
                  <a:extLst>
                    <a:ext uri="{9D8B030D-6E8A-4147-A177-3AD203B41FA5}">
                      <a16:colId xmlns:a16="http://schemas.microsoft.com/office/drawing/2014/main" val="1061535062"/>
                    </a:ext>
                  </a:extLst>
                </a:gridCol>
                <a:gridCol w="1165506">
                  <a:extLst>
                    <a:ext uri="{9D8B030D-6E8A-4147-A177-3AD203B41FA5}">
                      <a16:colId xmlns:a16="http://schemas.microsoft.com/office/drawing/2014/main" val="1206197761"/>
                    </a:ext>
                  </a:extLst>
                </a:gridCol>
                <a:gridCol w="1165506">
                  <a:extLst>
                    <a:ext uri="{9D8B030D-6E8A-4147-A177-3AD203B41FA5}">
                      <a16:colId xmlns:a16="http://schemas.microsoft.com/office/drawing/2014/main" val="4096394086"/>
                    </a:ext>
                  </a:extLst>
                </a:gridCol>
                <a:gridCol w="633873">
                  <a:extLst>
                    <a:ext uri="{9D8B030D-6E8A-4147-A177-3AD203B41FA5}">
                      <a16:colId xmlns:a16="http://schemas.microsoft.com/office/drawing/2014/main" val="4180315122"/>
                    </a:ext>
                  </a:extLst>
                </a:gridCol>
                <a:gridCol w="572529">
                  <a:extLst>
                    <a:ext uri="{9D8B030D-6E8A-4147-A177-3AD203B41FA5}">
                      <a16:colId xmlns:a16="http://schemas.microsoft.com/office/drawing/2014/main" val="3273743925"/>
                    </a:ext>
                  </a:extLst>
                </a:gridCol>
                <a:gridCol w="582753">
                  <a:extLst>
                    <a:ext uri="{9D8B030D-6E8A-4147-A177-3AD203B41FA5}">
                      <a16:colId xmlns:a16="http://schemas.microsoft.com/office/drawing/2014/main" val="1325756323"/>
                    </a:ext>
                  </a:extLst>
                </a:gridCol>
                <a:gridCol w="572529">
                  <a:extLst>
                    <a:ext uri="{9D8B030D-6E8A-4147-A177-3AD203B41FA5}">
                      <a16:colId xmlns:a16="http://schemas.microsoft.com/office/drawing/2014/main" val="1185220629"/>
                    </a:ext>
                  </a:extLst>
                </a:gridCol>
                <a:gridCol w="490740">
                  <a:extLst>
                    <a:ext uri="{9D8B030D-6E8A-4147-A177-3AD203B41FA5}">
                      <a16:colId xmlns:a16="http://schemas.microsoft.com/office/drawing/2014/main" val="2243972902"/>
                    </a:ext>
                  </a:extLst>
                </a:gridCol>
              </a:tblGrid>
              <a:tr h="418406">
                <a:tc>
                  <a:txBody>
                    <a:bodyPr/>
                    <a:lstStyle/>
                    <a:p>
                      <a:pPr algn="ctr" fontAlgn="b"/>
                      <a:r>
                        <a:rPr lang="en-US" sz="1000" b="1" i="0" u="none" strike="noStrike" err="1">
                          <a:solidFill>
                            <a:srgbClr val="4C2683"/>
                          </a:solidFill>
                          <a:effectLst/>
                          <a:latin typeface="Calibri" panose="020F0502020204030204" pitchFamily="34" charset="0"/>
                        </a:rPr>
                        <a:t>Mã</a:t>
                      </a:r>
                      <a:r>
                        <a:rPr lang="en-US" sz="1000" b="1" i="0" u="none" strike="noStrike">
                          <a:solidFill>
                            <a:srgbClr val="4C2683"/>
                          </a:solidFill>
                          <a:effectLst/>
                          <a:latin typeface="Calibri" panose="020F0502020204030204" pitchFamily="34" charset="0"/>
                        </a:rPr>
                        <a:t> CP</a:t>
                      </a: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Ngành</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khuyến</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nghị</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Thời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điểm</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Giá</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mua</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vào</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a:solidFill>
                            <a:srgbClr val="4C2683"/>
                          </a:solidFill>
                          <a:effectLst/>
                          <a:latin typeface="Calibri" panose="020F0502020204030204" pitchFamily="34" charset="0"/>
                        </a:rPr>
                        <a:t>Target</a:t>
                      </a: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Vùng</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cắt</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lỗ</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Thị</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giá</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tc>
                  <a:txBody>
                    <a:bodyPr/>
                    <a:lstStyle/>
                    <a:p>
                      <a:pPr algn="ctr" fontAlgn="b"/>
                      <a:r>
                        <a:rPr lang="en-US" sz="1000" b="1" i="0" u="none" strike="noStrike" err="1">
                          <a:solidFill>
                            <a:srgbClr val="4C2683"/>
                          </a:solidFill>
                          <a:effectLst/>
                          <a:latin typeface="Calibri" panose="020F0502020204030204" pitchFamily="34" charset="0"/>
                        </a:rPr>
                        <a:t>Lợi</a:t>
                      </a:r>
                      <a:r>
                        <a:rPr lang="en-US" sz="1000" b="1" i="0" u="none" strike="noStrike">
                          <a:solidFill>
                            <a:srgbClr val="4C2683"/>
                          </a:solidFill>
                          <a:effectLst/>
                          <a:latin typeface="Calibri" panose="020F0502020204030204" pitchFamily="34" charset="0"/>
                        </a:rPr>
                        <a:t> </a:t>
                      </a:r>
                      <a:r>
                        <a:rPr lang="en-US" sz="1000" b="1" i="0" u="none" strike="noStrike" err="1">
                          <a:solidFill>
                            <a:srgbClr val="4C2683"/>
                          </a:solidFill>
                          <a:effectLst/>
                          <a:latin typeface="Calibri" panose="020F0502020204030204" pitchFamily="34" charset="0"/>
                        </a:rPr>
                        <a:t>nhuận</a:t>
                      </a:r>
                      <a:endParaRPr lang="en-US" sz="1000" b="1" i="0" u="none" strike="noStrike">
                        <a:solidFill>
                          <a:srgbClr val="4C2683"/>
                        </a:solidFill>
                        <a:effectLst/>
                        <a:latin typeface="Calibri" panose="020F0502020204030204" pitchFamily="34" charset="0"/>
                      </a:endParaRPr>
                    </a:p>
                  </a:txBody>
                  <a:tcPr marL="5002" marR="5002" marT="5002" marB="0" anchor="ctr">
                    <a:lnL>
                      <a:noFill/>
                    </a:lnL>
                    <a:lnR>
                      <a:noFill/>
                    </a:lnR>
                    <a:lnT>
                      <a:noFill/>
                    </a:lnT>
                    <a:lnB w="1270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619092365"/>
                  </a:ext>
                </a:extLst>
              </a:tr>
              <a:tr h="266733">
                <a:tc>
                  <a:txBody>
                    <a:bodyPr/>
                    <a:lstStyle/>
                    <a:p>
                      <a:pPr algn="ctr" fontAlgn="ctr"/>
                      <a:r>
                        <a:rPr lang="en-US" sz="1000" b="0" i="0" u="none" strike="noStrike">
                          <a:solidFill>
                            <a:srgbClr val="000000"/>
                          </a:solidFill>
                          <a:effectLst/>
                          <a:latin typeface="Calibri" panose="020F0502020204030204" pitchFamily="34" charset="0"/>
                        </a:rPr>
                        <a:t>BAF</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b"/>
                      <a:r>
                        <a:rPr lang="en-US" sz="1000" b="0" i="0" u="none" strike="noStrike" err="1">
                          <a:solidFill>
                            <a:srgbClr val="000000"/>
                          </a:solidFill>
                          <a:effectLst/>
                          <a:latin typeface="Calibri" panose="020F0502020204030204" pitchFamily="34" charset="0"/>
                        </a:rPr>
                        <a:t>Thực</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phẩm</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27/04/2025</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ctr" fontAlgn="ctr"/>
                      <a:r>
                        <a:rPr lang="en-US" sz="1000" b="0" i="0" u="none" strike="noStrike">
                          <a:solidFill>
                            <a:srgbClr val="000000"/>
                          </a:solidFill>
                          <a:effectLst/>
                          <a:latin typeface="Calibri" panose="020F0502020204030204" pitchFamily="34" charset="0"/>
                        </a:rPr>
                        <a:t>29/04/2025</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33.800</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37.000</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ctr"/>
                      <a:r>
                        <a:rPr lang="en-US" sz="1000" b="0" i="0" u="none" strike="noStrike">
                          <a:solidFill>
                            <a:schemeClr val="tx1"/>
                          </a:solidFill>
                          <a:effectLst/>
                          <a:latin typeface="Calibri" panose="020F0502020204030204" pitchFamily="34" charset="0"/>
                        </a:rPr>
                        <a:t>31.300</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0" i="0" u="none" strike="noStrike">
                          <a:solidFill>
                            <a:schemeClr val="tx1"/>
                          </a:solidFill>
                          <a:effectLst/>
                          <a:latin typeface="Calibri" panose="020F0502020204030204" pitchFamily="34" charset="0"/>
                        </a:rPr>
                        <a:t>36.300</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tc>
                  <a:txBody>
                    <a:bodyPr/>
                    <a:lstStyle/>
                    <a:p>
                      <a:pPr algn="r" fontAlgn="b"/>
                      <a:r>
                        <a:rPr lang="en-US" sz="1000" b="1" i="0" u="none" strike="noStrike">
                          <a:solidFill>
                            <a:srgbClr val="00B050"/>
                          </a:solidFill>
                          <a:effectLst/>
                          <a:latin typeface="Calibri" panose="020F0502020204030204" pitchFamily="34" charset="0"/>
                        </a:rPr>
                        <a:t>8%</a:t>
                      </a:r>
                    </a:p>
                  </a:txBody>
                  <a:tcPr marL="6350" marR="6350" marT="6350" marB="0" anchor="ctr">
                    <a:lnL>
                      <a:noFill/>
                    </a:lnL>
                    <a:lnR>
                      <a:noFill/>
                    </a:lnR>
                    <a:lnT w="12700" cap="flat" cmpd="sng" algn="ctr">
                      <a:solidFill>
                        <a:schemeClr val="bg2"/>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650438982"/>
                  </a:ext>
                </a:extLst>
              </a:tr>
              <a:tr h="266733">
                <a:tc>
                  <a:txBody>
                    <a:bodyPr/>
                    <a:lstStyle/>
                    <a:p>
                      <a:pPr algn="ctr" fontAlgn="ctr"/>
                      <a:r>
                        <a:rPr lang="en-US" sz="1000" b="0" i="0" u="none" strike="noStrike">
                          <a:solidFill>
                            <a:srgbClr val="000000"/>
                          </a:solidFill>
                          <a:effectLst/>
                          <a:latin typeface="Calibri" panose="020F0502020204030204" pitchFamily="34" charset="0"/>
                        </a:rPr>
                        <a:t>CII</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Xây</a:t>
                      </a:r>
                      <a:r>
                        <a:rPr lang="en-US" sz="1000" b="0" i="0" u="none" strike="noStrike">
                          <a:solidFill>
                            <a:srgbClr val="000000"/>
                          </a:solidFill>
                          <a:effectLst/>
                          <a:latin typeface="Calibri" panose="020F0502020204030204" pitchFamily="34" charset="0"/>
                        </a:rPr>
                        <a:t> </a:t>
                      </a:r>
                      <a:r>
                        <a:rPr lang="en-US" sz="1000" b="0" i="0" u="none" strike="noStrike" err="1">
                          <a:solidFill>
                            <a:srgbClr val="000000"/>
                          </a:solidFill>
                          <a:effectLst/>
                          <a:latin typeface="Calibri" panose="020F0502020204030204" pitchFamily="34" charset="0"/>
                        </a:rPr>
                        <a:t>dựng</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25/05/2025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26/05/2025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14.800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17.000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14.000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15.550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97008562"/>
                  </a:ext>
                </a:extLst>
              </a:tr>
              <a:tr h="266733">
                <a:tc>
                  <a:txBody>
                    <a:bodyPr/>
                    <a:lstStyle/>
                    <a:p>
                      <a:pPr algn="ctr" fontAlgn="ctr"/>
                      <a:r>
                        <a:rPr lang="en-US" sz="1000" b="0" i="0" u="none" strike="noStrike">
                          <a:solidFill>
                            <a:srgbClr val="000000"/>
                          </a:solidFill>
                          <a:effectLst/>
                          <a:latin typeface="Calibri" panose="020F0502020204030204" pitchFamily="34" charset="0"/>
                        </a:rPr>
                        <a:t>HDG</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b"/>
                      <a:r>
                        <a:rPr lang="en-US" sz="1000" b="0" i="0" u="none" strike="noStrike" err="1">
                          <a:solidFill>
                            <a:srgbClr val="000000"/>
                          </a:solidFill>
                          <a:effectLst/>
                          <a:latin typeface="Calibri" panose="020F0502020204030204" pitchFamily="34" charset="0"/>
                        </a:rPr>
                        <a:t>Bất</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động</a:t>
                      </a:r>
                      <a:r>
                        <a:rPr lang="en-US" sz="1000" b="0" i="0" u="none" strike="noStrike" baseline="0">
                          <a:solidFill>
                            <a:srgbClr val="000000"/>
                          </a:solidFill>
                          <a:effectLst/>
                          <a:latin typeface="Calibri" panose="020F0502020204030204" pitchFamily="34" charset="0"/>
                        </a:rPr>
                        <a:t> </a:t>
                      </a:r>
                      <a:r>
                        <a:rPr lang="en-US" sz="1000" b="0" i="0" u="none" strike="noStrike" baseline="0" err="1">
                          <a:solidFill>
                            <a:srgbClr val="000000"/>
                          </a:solidFill>
                          <a:effectLst/>
                          <a:latin typeface="Calibri" panose="020F0502020204030204" pitchFamily="34" charset="0"/>
                        </a:rPr>
                        <a:t>sản</a:t>
                      </a:r>
                      <a:endParaRPr lang="en-US" sz="1000" b="0" i="0" u="none" strike="noStrike">
                        <a:solidFill>
                          <a:srgbClr val="000000"/>
                        </a:solidFill>
                        <a:effectLst/>
                        <a:latin typeface="Calibri" panose="020F0502020204030204" pitchFamily="34" charset="0"/>
                      </a:endParaRP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22/06/2025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000" b="0" i="0" u="none" strike="noStrike">
                          <a:solidFill>
                            <a:srgbClr val="000000"/>
                          </a:solidFill>
                          <a:effectLst/>
                          <a:latin typeface="Calibri" panose="020F0502020204030204" pitchFamily="34" charset="0"/>
                        </a:rPr>
                        <a:t>23/06/2025</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25.500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30.000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r>
                        <a:rPr lang="en-US" sz="1000" b="0" i="0" u="none" strike="noStrike">
                          <a:solidFill>
                            <a:schemeClr val="tx1"/>
                          </a:solidFill>
                          <a:effectLst/>
                          <a:latin typeface="Calibri" panose="020F0502020204030204" pitchFamily="34" charset="0"/>
                        </a:rPr>
                        <a:t>23.000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0" i="0" u="none" strike="noStrike">
                          <a:solidFill>
                            <a:schemeClr val="tx1"/>
                          </a:solidFill>
                          <a:effectLst/>
                          <a:latin typeface="Calibri" panose="020F0502020204030204" pitchFamily="34" charset="0"/>
                        </a:rPr>
                        <a:t>26.200</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000" b="1" i="0" u="none" strike="noStrike">
                          <a:solidFill>
                            <a:srgbClr val="00B050"/>
                          </a:solidFill>
                          <a:effectLst/>
                          <a:latin typeface="Calibri" panose="020F0502020204030204" pitchFamily="34" charset="0"/>
                        </a:rPr>
                        <a:t>3%</a:t>
                      </a:r>
                    </a:p>
                  </a:txBody>
                  <a:tcPr marL="6350" marR="6350" marT="6350" marB="0" anchor="ct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82033245"/>
                  </a:ext>
                </a:extLst>
              </a:tr>
            </a:tbl>
          </a:graphicData>
        </a:graphic>
      </p:graphicFrame>
    </p:spTree>
    <p:extLst>
      <p:ext uri="{BB962C8B-B14F-4D97-AF65-F5344CB8AC3E}">
        <p14:creationId xmlns:p14="http://schemas.microsoft.com/office/powerpoint/2010/main" val="405329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57CC4685-24D4-4BE9-893A-C120926CE023}"/>
              </a:ext>
            </a:extLst>
          </p:cNvPr>
          <p:cNvSpPr>
            <a:spLocks noGrp="1"/>
          </p:cNvSpPr>
          <p:nvPr>
            <p:ph type="ftr" sz="quarter" idx="5"/>
          </p:nvPr>
        </p:nvSpPr>
        <p:spPr/>
        <p:txBody>
          <a:bodyPr/>
          <a:lstStyle/>
          <a:p>
            <a:r>
              <a:rPr lang="en-US"/>
              <a:t>www.eves.com.vn</a:t>
            </a:r>
          </a:p>
        </p:txBody>
      </p:sp>
      <p:sp>
        <p:nvSpPr>
          <p:cNvPr id="3" name="Slide Number Placeholder 2">
            <a:extLst>
              <a:ext uri="{FF2B5EF4-FFF2-40B4-BE49-F238E27FC236}">
                <a16:creationId xmlns:a16="http://schemas.microsoft.com/office/drawing/2014/main" id="{B79A881A-C13D-4A30-B587-3545616FF1BB}"/>
              </a:ext>
            </a:extLst>
          </p:cNvPr>
          <p:cNvSpPr>
            <a:spLocks noGrp="1"/>
          </p:cNvSpPr>
          <p:nvPr>
            <p:ph type="sldNum" sz="quarter" idx="7"/>
          </p:nvPr>
        </p:nvSpPr>
        <p:spPr/>
        <p:txBody>
          <a:bodyPr/>
          <a:lstStyle/>
          <a:p>
            <a:r>
              <a:rPr lang="en-US"/>
              <a:t>Trang 8</a:t>
            </a:r>
          </a:p>
        </p:txBody>
      </p:sp>
      <p:sp>
        <p:nvSpPr>
          <p:cNvPr id="5" name="Rectangle 24">
            <a:extLst>
              <a:ext uri="{FF2B5EF4-FFF2-40B4-BE49-F238E27FC236}">
                <a16:creationId xmlns:a16="http://schemas.microsoft.com/office/drawing/2014/main" id="{4665A71E-A725-4776-9D70-910B4C9F73EF}"/>
              </a:ext>
            </a:extLst>
          </p:cNvPr>
          <p:cNvSpPr>
            <a:spLocks noChangeArrowheads="1"/>
          </p:cNvSpPr>
          <p:nvPr/>
        </p:nvSpPr>
        <p:spPr bwMode="auto">
          <a:xfrm>
            <a:off x="-76200" y="161024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100" b="0" i="0" u="none" strike="noStrike" cap="none" normalizeH="0" baseline="0">
                <a:ln>
                  <a:noFill/>
                </a:ln>
                <a:solidFill>
                  <a:schemeClr val="tx1"/>
                </a:solidFill>
                <a:effectLst/>
                <a:latin typeface="+mj-lt"/>
                <a:ea typeface="Times New Roman" panose="02020603050405020304" pitchFamily="18" charset="0"/>
                <a:cs typeface="Arial" panose="020B0604020202020204" pitchFamily="34" charset="0"/>
              </a:rPr>
              <a:t> </a:t>
            </a:r>
            <a:endParaRPr kumimoji="0" lang="en-US" altLang="vi-VN" sz="1800" b="0" i="0" u="none" strike="noStrike" cap="none" normalizeH="0" baseline="0">
              <a:ln>
                <a:noFill/>
              </a:ln>
              <a:solidFill>
                <a:schemeClr val="tx1"/>
              </a:solidFill>
              <a:effectLst/>
              <a:latin typeface="+mj-lt"/>
            </a:endParaRPr>
          </a:p>
        </p:txBody>
      </p:sp>
      <p:sp>
        <p:nvSpPr>
          <p:cNvPr id="6" name="Rectangle 20">
            <a:extLst>
              <a:ext uri="{FF2B5EF4-FFF2-40B4-BE49-F238E27FC236}">
                <a16:creationId xmlns:a16="http://schemas.microsoft.com/office/drawing/2014/main" id="{EB1F482F-A21F-4BCC-B01C-5E2DDB007F75}"/>
              </a:ext>
            </a:extLst>
          </p:cNvPr>
          <p:cNvSpPr>
            <a:spLocks noChangeArrowheads="1"/>
          </p:cNvSpPr>
          <p:nvPr/>
        </p:nvSpPr>
        <p:spPr bwMode="auto">
          <a:xfrm>
            <a:off x="-76200" y="53340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vi-VN">
              <a:latin typeface="+mj-lt"/>
            </a:endParaRPr>
          </a:p>
        </p:txBody>
      </p:sp>
      <p:sp>
        <p:nvSpPr>
          <p:cNvPr id="7" name="Rectangle 22">
            <a:extLst>
              <a:ext uri="{FF2B5EF4-FFF2-40B4-BE49-F238E27FC236}">
                <a16:creationId xmlns:a16="http://schemas.microsoft.com/office/drawing/2014/main" id="{37B198CC-1B15-43B1-9502-801DBAB55484}"/>
              </a:ext>
            </a:extLst>
          </p:cNvPr>
          <p:cNvSpPr>
            <a:spLocks noChangeArrowheads="1"/>
          </p:cNvSpPr>
          <p:nvPr/>
        </p:nvSpPr>
        <p:spPr bwMode="auto">
          <a:xfrm>
            <a:off x="-76200" y="946666"/>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vi-VN">
              <a:latin typeface="+mj-lt"/>
            </a:endParaRPr>
          </a:p>
        </p:txBody>
      </p:sp>
      <p:sp>
        <p:nvSpPr>
          <p:cNvPr id="8" name="Rectangle 24">
            <a:extLst>
              <a:ext uri="{FF2B5EF4-FFF2-40B4-BE49-F238E27FC236}">
                <a16:creationId xmlns:a16="http://schemas.microsoft.com/office/drawing/2014/main" id="{32B57549-13F7-41ED-8440-71C443A63D5C}"/>
              </a:ext>
            </a:extLst>
          </p:cNvPr>
          <p:cNvSpPr>
            <a:spLocks noChangeArrowheads="1"/>
          </p:cNvSpPr>
          <p:nvPr/>
        </p:nvSpPr>
        <p:spPr bwMode="auto">
          <a:xfrm>
            <a:off x="-76200" y="1610241"/>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vi-VN" sz="1100" b="0" i="0" u="none" strike="noStrike" cap="none" normalizeH="0" baseline="0">
                <a:ln>
                  <a:noFill/>
                </a:ln>
                <a:solidFill>
                  <a:schemeClr val="tx1"/>
                </a:solidFill>
                <a:effectLst/>
                <a:latin typeface="+mj-lt"/>
                <a:ea typeface="Times New Roman" panose="02020603050405020304" pitchFamily="18" charset="0"/>
                <a:cs typeface="Arial" panose="020B0604020202020204" pitchFamily="34" charset="0"/>
              </a:rPr>
              <a:t> </a:t>
            </a:r>
            <a:endParaRPr kumimoji="0" lang="en-US" altLang="vi-VN" sz="1800" b="0" i="0" u="none" strike="noStrike" cap="none" normalizeH="0" baseline="0">
              <a:ln>
                <a:noFill/>
              </a:ln>
              <a:solidFill>
                <a:schemeClr val="tx1"/>
              </a:solidFill>
              <a:effectLst/>
              <a:latin typeface="+mj-lt"/>
            </a:endParaRPr>
          </a:p>
        </p:txBody>
      </p:sp>
      <p:sp>
        <p:nvSpPr>
          <p:cNvPr id="9" name="TextBox 8">
            <a:extLst>
              <a:ext uri="{FF2B5EF4-FFF2-40B4-BE49-F238E27FC236}">
                <a16:creationId xmlns:a16="http://schemas.microsoft.com/office/drawing/2014/main" id="{8E3EC332-6232-474B-828E-755152E31325}"/>
              </a:ext>
            </a:extLst>
          </p:cNvPr>
          <p:cNvSpPr txBox="1"/>
          <p:nvPr/>
        </p:nvSpPr>
        <p:spPr>
          <a:xfrm>
            <a:off x="5548678" y="882948"/>
            <a:ext cx="1603702" cy="400110"/>
          </a:xfrm>
          <a:prstGeom prst="rect">
            <a:avLst/>
          </a:prstGeom>
          <a:noFill/>
        </p:spPr>
        <p:txBody>
          <a:bodyPr wrap="square" rtlCol="0">
            <a:spAutoFit/>
          </a:bodyPr>
          <a:lstStyle/>
          <a:p>
            <a:pPr algn="r"/>
            <a:r>
              <a:rPr lang="en-US" sz="2000" b="1">
                <a:solidFill>
                  <a:schemeClr val="bg1"/>
                </a:solidFill>
                <a:latin typeface="+mj-lt"/>
              </a:rPr>
              <a:t>EVS Research</a:t>
            </a:r>
            <a:endParaRPr lang="vi-VN" sz="900" b="1">
              <a:solidFill>
                <a:schemeClr val="bg1"/>
              </a:solidFill>
              <a:latin typeface="+mj-lt"/>
            </a:endParaRPr>
          </a:p>
        </p:txBody>
      </p:sp>
      <p:cxnSp>
        <p:nvCxnSpPr>
          <p:cNvPr id="10" name="Straight Connector 9">
            <a:extLst>
              <a:ext uri="{FF2B5EF4-FFF2-40B4-BE49-F238E27FC236}">
                <a16:creationId xmlns:a16="http://schemas.microsoft.com/office/drawing/2014/main" id="{43FB1E50-43ED-42D6-A92B-8E11E61E817C}"/>
              </a:ext>
            </a:extLst>
          </p:cNvPr>
          <p:cNvCxnSpPr>
            <a:cxnSpLocks/>
          </p:cNvCxnSpPr>
          <p:nvPr/>
        </p:nvCxnSpPr>
        <p:spPr>
          <a:xfrm>
            <a:off x="5512818" y="905625"/>
            <a:ext cx="0" cy="4061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06C67D0-FCCA-4AAA-B7D3-676D1612B9B7}"/>
              </a:ext>
            </a:extLst>
          </p:cNvPr>
          <p:cNvSpPr txBox="1"/>
          <p:nvPr/>
        </p:nvSpPr>
        <p:spPr>
          <a:xfrm>
            <a:off x="377276" y="822736"/>
            <a:ext cx="6199984" cy="276999"/>
          </a:xfrm>
          <a:prstGeom prst="rect">
            <a:avLst/>
          </a:prstGeom>
          <a:noFill/>
        </p:spPr>
        <p:txBody>
          <a:bodyPr wrap="square" rtlCol="0">
            <a:spAutoFit/>
          </a:bodyPr>
          <a:lstStyle/>
          <a:p>
            <a:r>
              <a:rPr lang="en-US" sz="1200" b="1">
                <a:solidFill>
                  <a:schemeClr val="bg1"/>
                </a:solidFill>
                <a:latin typeface="+mj-lt"/>
              </a:rPr>
              <a:t>KHUYẾN CÁO</a:t>
            </a:r>
            <a:endParaRPr lang="vi-VN" sz="1200" b="1">
              <a:solidFill>
                <a:schemeClr val="bg1"/>
              </a:solidFill>
              <a:latin typeface="+mj-lt"/>
            </a:endParaRPr>
          </a:p>
        </p:txBody>
      </p:sp>
      <p:sp>
        <p:nvSpPr>
          <p:cNvPr id="13" name="TextBox 12">
            <a:extLst>
              <a:ext uri="{FF2B5EF4-FFF2-40B4-BE49-F238E27FC236}">
                <a16:creationId xmlns:a16="http://schemas.microsoft.com/office/drawing/2014/main" id="{F6FB052F-E740-4203-8414-2D55229107C0}"/>
              </a:ext>
            </a:extLst>
          </p:cNvPr>
          <p:cNvSpPr txBox="1"/>
          <p:nvPr/>
        </p:nvSpPr>
        <p:spPr>
          <a:xfrm>
            <a:off x="473276" y="1133386"/>
            <a:ext cx="6810238" cy="1785104"/>
          </a:xfrm>
          <a:prstGeom prst="rect">
            <a:avLst/>
          </a:prstGeom>
          <a:noFill/>
        </p:spPr>
        <p:txBody>
          <a:bodyPr wrap="square" rtlCol="0">
            <a:spAutoFit/>
          </a:bodyPr>
          <a:lstStyle/>
          <a:p>
            <a:pPr algn="just">
              <a:spcBef>
                <a:spcPts val="100"/>
              </a:spcBef>
              <a:spcAft>
                <a:spcPts val="100"/>
              </a:spcAft>
              <a:buClr>
                <a:srgbClr val="D53D96"/>
              </a:buClr>
            </a:pPr>
            <a:r>
              <a:rPr lang="vi-VN" sz="1100">
                <a:latin typeface="Calibri" panose="020F0502020204030204" pitchFamily="34" charset="0"/>
                <a:cs typeface="Calibri" panose="020F0502020204030204" pitchFamily="34" charset="0"/>
              </a:rPr>
              <a:t>Các thông tin trong báo cáo này được thu thập từ các nguồn đã được công bố ra công chúng và được đánh giá là đáng tin cậy. Ngoại trừ các thông tin liên quan trực tiếp đến Công ty cổ phần Chứng khoán EVS (“EVS”), EVS không chịu trách nhiệm về tính chính xác, đầy đủ của các thông tin còn lại. Các ý kiến, nhận định, dự báo và ước tính được trình bày tại báo cáo này phản ánh quan điểm chuyên môn của các chuyên viên phân tích tại thời điểm phát hành báo cáo. EVS không có nghĩa vụ thông báo, cập nhật hoặc chỉnh sửa báo cáo này dưới bất kỳ hình thức nào, kể cả khi có thay đổi liên quan đến thông tin hoặc bối cảnh thị trường. Báo cáo này được thực hiện chỉ nhằm mục đích cung cấp thông tin tham khảo cho nhà đầu tư, EVS không đưa ra bất kỳ khuyến nghị nào liên quan đến việc mua, bán hay nắm giữ chứng khoán hoặc các công cụ tài chính khác và sẽ không chịu trách nhiệm đối với bất kỳ thiệt hại nào phát sinh từ việc sử dụng thông tin trong báo cáo. Mọi hành vi sao chép, trích dẫn một phần hoặc toàn bộ nội dung báo cáo đều phải có sự chấp thuận bằng văn bản của EVS. Khi sử dụng thông tin, vui lòng ghi rõ nguồn trích dẫn từ EVS</a:t>
            </a:r>
            <a:r>
              <a:rPr lang="en-US" sz="1100">
                <a:latin typeface="Calibri" panose="020F0502020204030204" pitchFamily="34" charset="0"/>
                <a:cs typeface="Calibri" panose="020F0502020204030204" pitchFamily="34" charset="0"/>
              </a:rPr>
              <a:t>.</a:t>
            </a:r>
            <a:endParaRPr lang="vi-VN" sz="1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a:extLst>
              <a:ext uri="{FF2B5EF4-FFF2-40B4-BE49-F238E27FC236}">
                <a16:creationId xmlns:a16="http://schemas.microsoft.com/office/drawing/2014/main" id="{E7DC11B4-757F-4176-B70C-0EC9926683A6}"/>
              </a:ext>
            </a:extLst>
          </p:cNvPr>
          <p:cNvSpPr txBox="1"/>
          <p:nvPr/>
        </p:nvSpPr>
        <p:spPr>
          <a:xfrm>
            <a:off x="473276" y="3401775"/>
            <a:ext cx="6810237" cy="987450"/>
          </a:xfrm>
          <a:prstGeom prst="rect">
            <a:avLst/>
          </a:prstGeom>
          <a:noFill/>
        </p:spPr>
        <p:txBody>
          <a:bodyPr wrap="square" rtlCol="0">
            <a:spAutoFit/>
          </a:bodyPr>
          <a:lstStyle/>
          <a:p>
            <a:pPr algn="just">
              <a:spcBef>
                <a:spcPts val="200"/>
              </a:spcBef>
              <a:spcAft>
                <a:spcPts val="200"/>
              </a:spcAft>
              <a:buClr>
                <a:srgbClr val="D53D96"/>
              </a:buClr>
            </a:pPr>
            <a:r>
              <a:rPr lang="vi-VN" sz="1100" b="1">
                <a:solidFill>
                  <a:srgbClr val="4C2683"/>
                </a:solidFill>
                <a:latin typeface="Calibri" panose="020F0502020204030204" pitchFamily="34" charset="0"/>
                <a:ea typeface="Calibri" panose="020F0502020204030204" pitchFamily="34" charset="0"/>
                <a:cs typeface="Calibri" panose="020F0502020204030204" pitchFamily="34" charset="0"/>
              </a:rPr>
              <a:t>C</a:t>
            </a:r>
            <a:r>
              <a:rPr lang="en-US" sz="1100" b="1">
                <a:solidFill>
                  <a:srgbClr val="4C2683"/>
                </a:solidFill>
                <a:latin typeface="Calibri" panose="020F0502020204030204" pitchFamily="34" charset="0"/>
                <a:ea typeface="Calibri" panose="020F0502020204030204" pitchFamily="34" charset="0"/>
                <a:cs typeface="Calibri" panose="020F0502020204030204" pitchFamily="34" charset="0"/>
              </a:rPr>
              <a:t>ÔNG TY CỔ PHẦN</a:t>
            </a:r>
            <a:r>
              <a:rPr lang="vi-VN" sz="1100" b="1">
                <a:solidFill>
                  <a:srgbClr val="4C2683"/>
                </a:solidFill>
                <a:latin typeface="Calibri" panose="020F0502020204030204" pitchFamily="34" charset="0"/>
                <a:ea typeface="Calibri" panose="020F0502020204030204" pitchFamily="34" charset="0"/>
                <a:cs typeface="Calibri" panose="020F0502020204030204" pitchFamily="34" charset="0"/>
              </a:rPr>
              <a:t> CHỨNG KHOÁN</a:t>
            </a:r>
            <a:r>
              <a:rPr lang="en-US" sz="1100" b="1">
                <a:solidFill>
                  <a:srgbClr val="4C2683"/>
                </a:solidFill>
                <a:latin typeface="Calibri" panose="020F0502020204030204" pitchFamily="34" charset="0"/>
                <a:ea typeface="Calibri" panose="020F0502020204030204" pitchFamily="34" charset="0"/>
                <a:cs typeface="Calibri" panose="020F0502020204030204" pitchFamily="34" charset="0"/>
              </a:rPr>
              <a:t> EVS</a:t>
            </a:r>
            <a:r>
              <a:rPr lang="en-GB" sz="1100" b="1">
                <a:solidFill>
                  <a:srgbClr val="4C2683"/>
                </a:solidFill>
                <a:latin typeface="Calibri" panose="020F0502020204030204" pitchFamily="34" charset="0"/>
                <a:ea typeface="Calibri" panose="020F0502020204030204" pitchFamily="34" charset="0"/>
                <a:cs typeface="Calibri" panose="020F0502020204030204" pitchFamily="34" charset="0"/>
              </a:rPr>
              <a:t> - </a:t>
            </a:r>
            <a:r>
              <a:rPr lang="en-US" sz="1100" b="1">
                <a:solidFill>
                  <a:schemeClr val="tx1"/>
                </a:solidFill>
                <a:latin typeface="Calibri" panose="020F0502020204030204" pitchFamily="34" charset="0"/>
                <a:ea typeface="Calibri" panose="020F0502020204030204" pitchFamily="34" charset="0"/>
                <a:cs typeface="Calibri" panose="020F0502020204030204" pitchFamily="34" charset="0"/>
              </a:rPr>
              <a:t>Website</a:t>
            </a:r>
            <a:r>
              <a:rPr lang="en-US" sz="1100" b="1">
                <a:solidFill>
                  <a:srgbClr val="4C2683"/>
                </a:solidFill>
                <a:latin typeface="Calibri" panose="020F0502020204030204" pitchFamily="34" charset="0"/>
                <a:ea typeface="Calibri" panose="020F0502020204030204" pitchFamily="34" charset="0"/>
                <a:cs typeface="Calibri" panose="020F0502020204030204" pitchFamily="34" charset="0"/>
              </a:rPr>
              <a:t>: </a:t>
            </a:r>
            <a:r>
              <a:rPr lang="vi-VN" sz="1100" b="1">
                <a:solidFill>
                  <a:srgbClr val="00B0F0"/>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xmlns="" val="tx"/>
                    </a:ext>
                  </a:extLst>
                </a:hlinkClick>
              </a:rPr>
              <a:t>www.eves.com.vn</a:t>
            </a:r>
            <a:endParaRPr lang="en-US" sz="1100" b="1">
              <a:solidFill>
                <a:srgbClr val="00B0F0"/>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Trụ sở chính: </a:t>
            </a:r>
          </a:p>
          <a:p>
            <a:pPr algn="just">
              <a:spcBef>
                <a:spcPts val="300"/>
              </a:spcBef>
              <a:spcAft>
                <a:spcPts val="300"/>
              </a:spcAft>
              <a:buClr>
                <a:srgbClr val="D53D96"/>
              </a:buClr>
            </a:pP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Tầng 3, 6, 9 Số 2A Phố Đại Cồ Việt, Phường Hai Bà Trưng,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Thành</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phố</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Hà Nội</a:t>
            </a:r>
          </a:p>
          <a:p>
            <a:pPr algn="just">
              <a:spcBef>
                <a:spcPts val="300"/>
              </a:spcBef>
              <a:spcAft>
                <a:spcPts val="300"/>
              </a:spcAft>
              <a:buClr>
                <a:srgbClr val="D53D96"/>
              </a:buClr>
            </a:pP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Điện thoại: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0243</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 772 6699 - Fax: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0</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243</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772 6763</a:t>
            </a:r>
          </a:p>
        </p:txBody>
      </p:sp>
      <p:grpSp>
        <p:nvGrpSpPr>
          <p:cNvPr id="17" name="Group 16">
            <a:extLst>
              <a:ext uri="{FF2B5EF4-FFF2-40B4-BE49-F238E27FC236}">
                <a16:creationId xmlns:a16="http://schemas.microsoft.com/office/drawing/2014/main" id="{EFDA196A-B2EF-4C00-997F-DA199608843E}"/>
              </a:ext>
            </a:extLst>
          </p:cNvPr>
          <p:cNvGrpSpPr/>
          <p:nvPr/>
        </p:nvGrpSpPr>
        <p:grpSpPr>
          <a:xfrm>
            <a:off x="480345" y="4399056"/>
            <a:ext cx="6672035" cy="1338828"/>
            <a:chOff x="463658" y="5558995"/>
            <a:chExt cx="6784733" cy="1326486"/>
          </a:xfrm>
        </p:grpSpPr>
        <p:sp>
          <p:nvSpPr>
            <p:cNvPr id="18" name="TextBox 17">
              <a:extLst>
                <a:ext uri="{FF2B5EF4-FFF2-40B4-BE49-F238E27FC236}">
                  <a16:creationId xmlns:a16="http://schemas.microsoft.com/office/drawing/2014/main" id="{C967E632-1E05-40A2-9660-9959BD787864}"/>
                </a:ext>
              </a:extLst>
            </p:cNvPr>
            <p:cNvSpPr txBox="1"/>
            <p:nvPr/>
          </p:nvSpPr>
          <p:spPr>
            <a:xfrm>
              <a:off x="463658" y="5558995"/>
              <a:ext cx="3346263" cy="1326486"/>
            </a:xfrm>
            <a:prstGeom prst="rect">
              <a:avLst/>
            </a:prstGeom>
            <a:noFill/>
          </p:spPr>
          <p:txBody>
            <a:bodyPr wrap="square" rtlCol="0">
              <a:spAutoFit/>
            </a:bodyPr>
            <a:lstStyle/>
            <a:p>
              <a:pPr algn="just">
                <a:spcBef>
                  <a:spcPts val="300"/>
                </a:spcBef>
                <a:spcAft>
                  <a:spcPts val="300"/>
                </a:spcAft>
                <a:buClr>
                  <a:srgbClr val="D53D96"/>
                </a:buCl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Chi nhánh Sài Gòn:</a:t>
              </a:r>
            </a:p>
            <a:p>
              <a:pPr algn="just">
                <a:spcBef>
                  <a:spcPts val="300"/>
                </a:spcBef>
                <a:spcAft>
                  <a:spcPts val="300"/>
                </a:spcAft>
                <a:buClr>
                  <a:srgbClr val="D53D96"/>
                </a:buClr>
              </a:pPr>
              <a:r>
                <a:rPr lang="vi-VN" sz="1100">
                  <a:latin typeface="Calibri" panose="020F0502020204030204" pitchFamily="34" charset="0"/>
                  <a:ea typeface="Calibri" panose="020F0502020204030204" pitchFamily="34" charset="0"/>
                  <a:cs typeface="Calibri" panose="020F0502020204030204" pitchFamily="34" charset="0"/>
                </a:rPr>
                <a:t>Tầng 4, Tòa nhà Bitexco Nam Long Office Building, Số 63A Đường Võ Văn Tần, Phường </a:t>
              </a:r>
              <a:r>
                <a:rPr lang="en-US" sz="1100" err="1">
                  <a:latin typeface="Calibri" panose="020F0502020204030204" pitchFamily="34" charset="0"/>
                  <a:ea typeface="Calibri" panose="020F0502020204030204" pitchFamily="34" charset="0"/>
                  <a:cs typeface="Calibri" panose="020F0502020204030204" pitchFamily="34" charset="0"/>
                </a:rPr>
                <a:t>Xuân</a:t>
              </a:r>
              <a:r>
                <a:rPr lang="en-US" sz="1100">
                  <a:latin typeface="Calibri" panose="020F0502020204030204" pitchFamily="34" charset="0"/>
                  <a:ea typeface="Calibri" panose="020F0502020204030204" pitchFamily="34" charset="0"/>
                  <a:cs typeface="Calibri" panose="020F0502020204030204" pitchFamily="34" charset="0"/>
                </a:rPr>
                <a:t> </a:t>
              </a:r>
              <a:r>
                <a:rPr lang="en-US" sz="1100" err="1">
                  <a:latin typeface="Calibri" panose="020F0502020204030204" pitchFamily="34" charset="0"/>
                  <a:ea typeface="Calibri" panose="020F0502020204030204" pitchFamily="34" charset="0"/>
                  <a:cs typeface="Calibri" panose="020F0502020204030204" pitchFamily="34" charset="0"/>
                </a:rPr>
                <a:t>Hòa</a:t>
              </a:r>
              <a:r>
                <a:rPr lang="en-US" sz="1100">
                  <a:latin typeface="Calibri" panose="020F0502020204030204" pitchFamily="34" charset="0"/>
                  <a:ea typeface="Calibri" panose="020F0502020204030204" pitchFamily="34" charset="0"/>
                  <a:cs typeface="Calibri" panose="020F0502020204030204" pitchFamily="34" charset="0"/>
                </a:rPr>
                <a:t>,</a:t>
              </a:r>
              <a:r>
                <a:rPr lang="vi-VN" sz="1100">
                  <a:latin typeface="Calibri" panose="020F0502020204030204" pitchFamily="34" charset="0"/>
                  <a:ea typeface="Calibri" panose="020F0502020204030204" pitchFamily="34" charset="0"/>
                  <a:cs typeface="Calibri" panose="020F0502020204030204" pitchFamily="34" charset="0"/>
                </a:rPr>
                <a:t> Thành phố Hồ Chí Minh</a:t>
              </a:r>
              <a:endParaRPr lang="en-US" sz="1100">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a:latin typeface="Calibri" panose="020F0502020204030204" pitchFamily="34" charset="0"/>
                  <a:ea typeface="Calibri" panose="020F0502020204030204" pitchFamily="34" charset="0"/>
                  <a:cs typeface="Calibri" panose="020F0502020204030204" pitchFamily="34" charset="0"/>
                </a:rPr>
                <a:t>Điện thoại : 028 62906296 </a:t>
              </a:r>
              <a:endParaRPr lang="en-US" sz="1100">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a:latin typeface="Calibri" panose="020F0502020204030204" pitchFamily="34" charset="0"/>
                  <a:ea typeface="Calibri" panose="020F0502020204030204" pitchFamily="34" charset="0"/>
                  <a:cs typeface="Calibri" panose="020F0502020204030204" pitchFamily="34" charset="0"/>
                </a:rPr>
                <a:t>Fax: 028 62906399</a:t>
              </a:r>
              <a:endParaRPr lang="vi-VN" sz="1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DECFD33D-2E43-40AF-88C3-F63FE99D9F88}"/>
                </a:ext>
              </a:extLst>
            </p:cNvPr>
            <p:cNvSpPr txBox="1"/>
            <p:nvPr/>
          </p:nvSpPr>
          <p:spPr>
            <a:xfrm>
              <a:off x="3886200" y="5563573"/>
              <a:ext cx="3362191" cy="1158769"/>
            </a:xfrm>
            <a:prstGeom prst="rect">
              <a:avLst/>
            </a:prstGeom>
            <a:noFill/>
          </p:spPr>
          <p:txBody>
            <a:bodyPr wrap="square" rtlCol="0">
              <a:spAutoFit/>
            </a:bodyPr>
            <a:lstStyle/>
            <a:p>
              <a:pPr algn="just">
                <a:spcBef>
                  <a:spcPts val="300"/>
                </a:spcBef>
                <a:spcAft>
                  <a:spcPts val="300"/>
                </a:spcAft>
                <a:buClr>
                  <a:srgbClr val="D53D96"/>
                </a:buClr>
              </a:pPr>
              <a:r>
                <a:rPr lang="vi-VN" sz="1100" b="1">
                  <a:solidFill>
                    <a:schemeClr val="tx1"/>
                  </a:solidFill>
                  <a:latin typeface="Calibri" panose="020F0502020204030204" pitchFamily="34" charset="0"/>
                  <a:ea typeface="Calibri" panose="020F0502020204030204" pitchFamily="34" charset="0"/>
                  <a:cs typeface="Calibri" panose="020F0502020204030204" pitchFamily="34" charset="0"/>
                </a:rPr>
                <a:t>Chi nhánh Nguyễn Trãi: </a:t>
              </a:r>
            </a:p>
            <a:p>
              <a:pPr algn="just">
                <a:spcBef>
                  <a:spcPts val="300"/>
                </a:spcBef>
                <a:spcAft>
                  <a:spcPts val="300"/>
                </a:spcAft>
                <a:buClr>
                  <a:srgbClr val="D53D96"/>
                </a:buClr>
              </a:pP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Tầng </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2</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 Tòa nhà VNT Tower,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Số</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19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Đường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Nguyễn Trãi,</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Phường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Khương</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Đình</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Thành</a:t>
              </a:r>
              <a:r>
                <a:rPr lang="en-US"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US" sz="1100" err="1">
                  <a:solidFill>
                    <a:schemeClr val="tx1"/>
                  </a:solidFill>
                  <a:latin typeface="Calibri" panose="020F0502020204030204" pitchFamily="34" charset="0"/>
                  <a:ea typeface="Calibri" panose="020F0502020204030204" pitchFamily="34" charset="0"/>
                  <a:cs typeface="Calibri" panose="020F0502020204030204" pitchFamily="34" charset="0"/>
                </a:rPr>
                <a:t>phố</a:t>
              </a: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 Hà Nội</a:t>
              </a:r>
            </a:p>
            <a:p>
              <a:pPr algn="just">
                <a:spcBef>
                  <a:spcPts val="300"/>
                </a:spcBef>
                <a:spcAft>
                  <a:spcPts val="300"/>
                </a:spcAft>
                <a:buClr>
                  <a:srgbClr val="D53D96"/>
                </a:buClr>
              </a:pP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Điện thoại: 0243 936 6866</a:t>
              </a:r>
              <a:endParaRPr lang="en-GB" sz="11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vi-VN" sz="1100">
                  <a:solidFill>
                    <a:schemeClr val="tx1"/>
                  </a:solidFill>
                  <a:latin typeface="Calibri" panose="020F0502020204030204" pitchFamily="34" charset="0"/>
                  <a:ea typeface="Calibri" panose="020F0502020204030204" pitchFamily="34" charset="0"/>
                  <a:cs typeface="Calibri" panose="020F0502020204030204" pitchFamily="34" charset="0"/>
                </a:rPr>
                <a:t>Fax: 0243 936 6586</a:t>
              </a:r>
              <a:endParaRPr lang="en-US" sz="1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grpSp>
      <p:sp>
        <p:nvSpPr>
          <p:cNvPr id="21" name="TextBox 20">
            <a:extLst>
              <a:ext uri="{FF2B5EF4-FFF2-40B4-BE49-F238E27FC236}">
                <a16:creationId xmlns:a16="http://schemas.microsoft.com/office/drawing/2014/main" id="{308DA05E-85BF-4C3E-BE20-56CA587A8363}"/>
              </a:ext>
            </a:extLst>
          </p:cNvPr>
          <p:cNvSpPr txBox="1"/>
          <p:nvPr/>
        </p:nvSpPr>
        <p:spPr>
          <a:xfrm>
            <a:off x="426589" y="5898982"/>
            <a:ext cx="6400799" cy="276999"/>
          </a:xfrm>
          <a:prstGeom prst="rect">
            <a:avLst/>
          </a:prstGeom>
          <a:noFill/>
        </p:spPr>
        <p:txBody>
          <a:bodyPr wrap="square" rtlCol="0">
            <a:spAutoFit/>
          </a:bodyPr>
          <a:lstStyle/>
          <a:p>
            <a:r>
              <a:rPr lang="en-US" sz="1200" b="1">
                <a:solidFill>
                  <a:schemeClr val="bg1"/>
                </a:solidFill>
                <a:latin typeface="+mj-lt"/>
              </a:rPr>
              <a:t>PHÒNG PHÂN TÍCH</a:t>
            </a:r>
            <a:endParaRPr lang="vi-VN" sz="1200" b="1">
              <a:solidFill>
                <a:schemeClr val="bg1"/>
              </a:solidFill>
              <a:latin typeface="+mj-lt"/>
            </a:endParaRPr>
          </a:p>
        </p:txBody>
      </p:sp>
      <p:sp>
        <p:nvSpPr>
          <p:cNvPr id="22" name="TextBox 21">
            <a:extLst>
              <a:ext uri="{FF2B5EF4-FFF2-40B4-BE49-F238E27FC236}">
                <a16:creationId xmlns:a16="http://schemas.microsoft.com/office/drawing/2014/main" id="{B969C815-5D3C-477D-A01A-FF208B68C121}"/>
              </a:ext>
            </a:extLst>
          </p:cNvPr>
          <p:cNvSpPr txBox="1"/>
          <p:nvPr/>
        </p:nvSpPr>
        <p:spPr>
          <a:xfrm>
            <a:off x="459309" y="6242924"/>
            <a:ext cx="6693072" cy="754053"/>
          </a:xfrm>
          <a:prstGeom prst="rect">
            <a:avLst/>
          </a:prstGeom>
          <a:noFill/>
        </p:spPr>
        <p:txBody>
          <a:bodyPr wrap="square" rtlCol="0">
            <a:spAutoFit/>
          </a:bodyPr>
          <a:lstStyle/>
          <a:p>
            <a:pPr algn="just">
              <a:spcBef>
                <a:spcPts val="300"/>
              </a:spcBef>
              <a:spcAft>
                <a:spcPts val="300"/>
              </a:spcAft>
              <a:buClr>
                <a:srgbClr val="D53D96"/>
              </a:buClr>
            </a:pP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Phạm</a:t>
            </a:r>
            <a:r>
              <a:rPr lang="en-GB"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Văn</a:t>
            </a:r>
            <a:r>
              <a:rPr lang="en-GB"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Tuấn</a:t>
            </a:r>
            <a:endParaRPr lang="vi-VN" sz="11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Trưởng</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phòng</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Phân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tích</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và</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Tư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vấn</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Đầu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tư</a:t>
            </a:r>
            <a:endParaRPr lang="vi-VN" sz="11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tuanpv1@eves.com.vn</a:t>
            </a:r>
            <a:endParaRPr lang="vi-VN" sz="1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1974BFC5-FB8B-433C-B892-9163D5FE0C89}"/>
              </a:ext>
            </a:extLst>
          </p:cNvPr>
          <p:cNvSpPr txBox="1"/>
          <p:nvPr/>
        </p:nvSpPr>
        <p:spPr>
          <a:xfrm>
            <a:off x="473276" y="7006472"/>
            <a:ext cx="1903741" cy="754053"/>
          </a:xfrm>
          <a:prstGeom prst="rect">
            <a:avLst/>
          </a:prstGeom>
          <a:noFill/>
        </p:spPr>
        <p:txBody>
          <a:bodyPr wrap="square" rtlCol="0">
            <a:spAutoFit/>
          </a:bodyPr>
          <a:lstStyle/>
          <a:p>
            <a:pPr algn="just">
              <a:spcBef>
                <a:spcPts val="300"/>
              </a:spcBef>
              <a:spcAft>
                <a:spcPts val="300"/>
              </a:spcAft>
              <a:buClr>
                <a:srgbClr val="D53D96"/>
              </a:buClr>
            </a:pP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Đinh</a:t>
            </a:r>
            <a:r>
              <a:rPr lang="en-GB"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Quốc</a:t>
            </a:r>
            <a:r>
              <a:rPr lang="en-GB" sz="1100" b="1">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b="1" err="1">
                <a:solidFill>
                  <a:schemeClr val="tx1"/>
                </a:solidFill>
                <a:latin typeface="Calibri" panose="020F0502020204030204" pitchFamily="34" charset="0"/>
                <a:ea typeface="Calibri" panose="020F0502020204030204" pitchFamily="34" charset="0"/>
                <a:cs typeface="Calibri" panose="020F0502020204030204" pitchFamily="34" charset="0"/>
              </a:rPr>
              <a:t>Khánh</a:t>
            </a:r>
            <a:endParaRPr lang="vi-VN" sz="1100" b="1">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Chuyên</a:t>
            </a: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 </a:t>
            </a:r>
            <a:r>
              <a:rPr lang="en-GB" sz="1100" err="1">
                <a:solidFill>
                  <a:schemeClr val="tx1"/>
                </a:solidFill>
                <a:latin typeface="Calibri" panose="020F0502020204030204" pitchFamily="34" charset="0"/>
                <a:ea typeface="Calibri" panose="020F0502020204030204" pitchFamily="34" charset="0"/>
                <a:cs typeface="Calibri" panose="020F0502020204030204" pitchFamily="34" charset="0"/>
              </a:rPr>
              <a:t>viên</a:t>
            </a:r>
            <a:endParaRPr lang="vi-VN" sz="110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gn="just">
              <a:spcBef>
                <a:spcPts val="300"/>
              </a:spcBef>
              <a:spcAft>
                <a:spcPts val="300"/>
              </a:spcAft>
              <a:buClr>
                <a:srgbClr val="D53D96"/>
              </a:buClr>
            </a:pPr>
            <a:r>
              <a:rPr lang="en-GB" sz="1100">
                <a:solidFill>
                  <a:schemeClr val="tx1"/>
                </a:solidFill>
                <a:latin typeface="Calibri" panose="020F0502020204030204" pitchFamily="34" charset="0"/>
                <a:ea typeface="Calibri" panose="020F0502020204030204" pitchFamily="34" charset="0"/>
                <a:cs typeface="Calibri" panose="020F0502020204030204" pitchFamily="34" charset="0"/>
              </a:rPr>
              <a:t>khanhdq@eves.com.vn</a:t>
            </a:r>
            <a:endParaRPr lang="en-US" sz="1100">
              <a:solidFill>
                <a:schemeClr val="tx1"/>
              </a:solidFill>
              <a:latin typeface="Calibri" panose="020F0502020204030204" pitchFamily="34" charset="0"/>
              <a:ea typeface="Calibri" panose="020F0502020204030204" pitchFamily="34" charset="0"/>
              <a:cs typeface="Calibri" panose="020F0502020204030204" pitchFamily="34" charset="0"/>
            </a:endParaRPr>
          </a:p>
        </p:txBody>
      </p:sp>
      <p:pic>
        <p:nvPicPr>
          <p:cNvPr id="27" name="Picture 26">
            <a:extLst>
              <a:ext uri="{FF2B5EF4-FFF2-40B4-BE49-F238E27FC236}">
                <a16:creationId xmlns:a16="http://schemas.microsoft.com/office/drawing/2014/main" id="{5D0D6332-EBEC-4A32-89FE-D632284DBE1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87074" y="8021486"/>
            <a:ext cx="1524000" cy="1517625"/>
          </a:xfrm>
          <a:prstGeom prst="rect">
            <a:avLst/>
          </a:prstGeom>
        </p:spPr>
      </p:pic>
      <p:sp>
        <p:nvSpPr>
          <p:cNvPr id="28" name="TextBox 27">
            <a:extLst>
              <a:ext uri="{FF2B5EF4-FFF2-40B4-BE49-F238E27FC236}">
                <a16:creationId xmlns:a16="http://schemas.microsoft.com/office/drawing/2014/main" id="{E973571D-7D7F-4D7F-AF03-3D811CCB2CC5}"/>
              </a:ext>
            </a:extLst>
          </p:cNvPr>
          <p:cNvSpPr txBox="1"/>
          <p:nvPr/>
        </p:nvSpPr>
        <p:spPr>
          <a:xfrm>
            <a:off x="493275" y="8557472"/>
            <a:ext cx="1524000" cy="261610"/>
          </a:xfrm>
          <a:prstGeom prst="rect">
            <a:avLst/>
          </a:prstGeom>
          <a:noFill/>
        </p:spPr>
        <p:txBody>
          <a:bodyPr wrap="square" rtlCol="0">
            <a:spAutoFit/>
          </a:bodyPr>
          <a:lstStyle/>
          <a:p>
            <a:r>
              <a:rPr lang="en-GB" sz="1100" b="1" err="1">
                <a:latin typeface="+mn-lt"/>
              </a:rPr>
              <a:t>Mở</a:t>
            </a:r>
            <a:r>
              <a:rPr lang="en-GB" sz="1100" b="1">
                <a:latin typeface="+mn-lt"/>
              </a:rPr>
              <a:t> </a:t>
            </a:r>
            <a:r>
              <a:rPr lang="en-GB" sz="1100" b="1" err="1">
                <a:latin typeface="+mn-lt"/>
              </a:rPr>
              <a:t>tài</a:t>
            </a:r>
            <a:r>
              <a:rPr lang="en-GB" sz="1100" b="1">
                <a:latin typeface="+mn-lt"/>
              </a:rPr>
              <a:t> </a:t>
            </a:r>
            <a:r>
              <a:rPr lang="en-GB" sz="1100" b="1" err="1">
                <a:latin typeface="+mn-lt"/>
              </a:rPr>
              <a:t>khoản</a:t>
            </a:r>
            <a:r>
              <a:rPr lang="en-GB" sz="1100" b="1">
                <a:latin typeface="+mn-lt"/>
              </a:rPr>
              <a:t> EVS </a:t>
            </a:r>
            <a:r>
              <a:rPr lang="en-GB" sz="1100" b="1" err="1">
                <a:latin typeface="+mn-lt"/>
              </a:rPr>
              <a:t>tại</a:t>
            </a:r>
            <a:r>
              <a:rPr lang="en-GB" sz="1100" b="1">
                <a:latin typeface="+mn-lt"/>
              </a:rPr>
              <a:t>:</a:t>
            </a:r>
            <a:endParaRPr lang="en-US" sz="1100" b="1">
              <a:latin typeface="+mn-lt"/>
            </a:endParaRPr>
          </a:p>
        </p:txBody>
      </p:sp>
      <p:pic>
        <p:nvPicPr>
          <p:cNvPr id="30" name="Picture 2">
            <a:extLst>
              <a:ext uri="{FF2B5EF4-FFF2-40B4-BE49-F238E27FC236}">
                <a16:creationId xmlns:a16="http://schemas.microsoft.com/office/drawing/2014/main" id="{35441A7D-C617-4B8D-A62A-6F24C6D4BC3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34756" y="8014026"/>
            <a:ext cx="1517624" cy="1517625"/>
          </a:xfrm>
          <a:prstGeom prst="rect">
            <a:avLst/>
          </a:prstGeom>
          <a:noFill/>
          <a:extLst>
            <a:ext uri="{909E8E84-426E-40DD-AFC4-6F175D3DCCD1}">
              <a14:hiddenFill xmlns:a14="http://schemas.microsoft.com/office/drawing/2010/main">
                <a:solidFill>
                  <a:srgbClr val="FFFFFF"/>
                </a:solidFill>
              </a14:hiddenFill>
            </a:ext>
          </a:extLst>
        </p:spPr>
      </p:pic>
      <p:grpSp>
        <p:nvGrpSpPr>
          <p:cNvPr id="32" name="Group 31">
            <a:extLst>
              <a:ext uri="{FF2B5EF4-FFF2-40B4-BE49-F238E27FC236}">
                <a16:creationId xmlns:a16="http://schemas.microsoft.com/office/drawing/2014/main" id="{D2886BBE-9C76-414B-9E9D-D594D92CAA85}"/>
              </a:ext>
            </a:extLst>
          </p:cNvPr>
          <p:cNvGrpSpPr/>
          <p:nvPr/>
        </p:nvGrpSpPr>
        <p:grpSpPr>
          <a:xfrm>
            <a:off x="459308" y="807287"/>
            <a:ext cx="6840000" cy="275430"/>
            <a:chOff x="4574880" y="1663714"/>
            <a:chExt cx="2749530" cy="269492"/>
          </a:xfrm>
        </p:grpSpPr>
        <p:pic>
          <p:nvPicPr>
            <p:cNvPr id="33" name="Picture 32">
              <a:extLst>
                <a:ext uri="{FF2B5EF4-FFF2-40B4-BE49-F238E27FC236}">
                  <a16:creationId xmlns:a16="http://schemas.microsoft.com/office/drawing/2014/main" id="{9D31CE5B-ED84-4513-BD4A-324D3294436E}"/>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4" name="TextBox 33">
              <a:extLst>
                <a:ext uri="{FF2B5EF4-FFF2-40B4-BE49-F238E27FC236}">
                  <a16:creationId xmlns:a16="http://schemas.microsoft.com/office/drawing/2014/main" id="{57EAFBEB-D425-401B-A0AD-17D1F95F949A}"/>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KHUYẾN CÁO</a:t>
              </a:r>
              <a:endParaRPr lang="vi-VN" sz="1000" b="1">
                <a:solidFill>
                  <a:schemeClr val="bg1"/>
                </a:solidFill>
                <a:latin typeface="+mj-lt"/>
              </a:endParaRPr>
            </a:p>
          </p:txBody>
        </p:sp>
      </p:grpSp>
      <p:grpSp>
        <p:nvGrpSpPr>
          <p:cNvPr id="35" name="Group 34">
            <a:extLst>
              <a:ext uri="{FF2B5EF4-FFF2-40B4-BE49-F238E27FC236}">
                <a16:creationId xmlns:a16="http://schemas.microsoft.com/office/drawing/2014/main" id="{E9C058C7-1916-4C8E-AE07-4242EF82F9FF}"/>
              </a:ext>
            </a:extLst>
          </p:cNvPr>
          <p:cNvGrpSpPr/>
          <p:nvPr/>
        </p:nvGrpSpPr>
        <p:grpSpPr>
          <a:xfrm>
            <a:off x="489814" y="3048000"/>
            <a:ext cx="6840000" cy="275430"/>
            <a:chOff x="4574880" y="1663714"/>
            <a:chExt cx="2749530" cy="269492"/>
          </a:xfrm>
        </p:grpSpPr>
        <p:pic>
          <p:nvPicPr>
            <p:cNvPr id="36" name="Picture 35">
              <a:extLst>
                <a:ext uri="{FF2B5EF4-FFF2-40B4-BE49-F238E27FC236}">
                  <a16:creationId xmlns:a16="http://schemas.microsoft.com/office/drawing/2014/main" id="{8B83CA84-A6EC-4B4C-8DF1-72723359FB87}"/>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37" name="TextBox 36">
              <a:extLst>
                <a:ext uri="{FF2B5EF4-FFF2-40B4-BE49-F238E27FC236}">
                  <a16:creationId xmlns:a16="http://schemas.microsoft.com/office/drawing/2014/main" id="{D903FCD9-7D30-4BE9-AFB4-48258C1D384C}"/>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THÔNG TIN LIÊN LẠC</a:t>
              </a:r>
              <a:endParaRPr lang="vi-VN" sz="1000" b="1">
                <a:solidFill>
                  <a:schemeClr val="bg1"/>
                </a:solidFill>
                <a:latin typeface="+mj-lt"/>
              </a:endParaRPr>
            </a:p>
          </p:txBody>
        </p:sp>
      </p:grpSp>
      <p:grpSp>
        <p:nvGrpSpPr>
          <p:cNvPr id="38" name="Group 37">
            <a:extLst>
              <a:ext uri="{FF2B5EF4-FFF2-40B4-BE49-F238E27FC236}">
                <a16:creationId xmlns:a16="http://schemas.microsoft.com/office/drawing/2014/main" id="{3DE11035-8BDB-4210-A114-F4556F206A39}"/>
              </a:ext>
            </a:extLst>
          </p:cNvPr>
          <p:cNvGrpSpPr/>
          <p:nvPr/>
        </p:nvGrpSpPr>
        <p:grpSpPr>
          <a:xfrm>
            <a:off x="505811" y="5875728"/>
            <a:ext cx="6840000" cy="275430"/>
            <a:chOff x="4574880" y="1663714"/>
            <a:chExt cx="2749530" cy="269492"/>
          </a:xfrm>
        </p:grpSpPr>
        <p:pic>
          <p:nvPicPr>
            <p:cNvPr id="39" name="Picture 38">
              <a:extLst>
                <a:ext uri="{FF2B5EF4-FFF2-40B4-BE49-F238E27FC236}">
                  <a16:creationId xmlns:a16="http://schemas.microsoft.com/office/drawing/2014/main" id="{B256151F-FA14-44F2-85FA-DED129B3532A}"/>
                </a:ext>
              </a:extLst>
            </p:cNvPr>
            <p:cNvPicPr/>
            <p:nvPr/>
          </p:nvPicPr>
          <p:blipFill rotWithShape="1">
            <a:blip r:embed="rId5"/>
            <a:srcRect r="28337"/>
            <a:stretch/>
          </p:blipFill>
          <p:spPr bwMode="auto">
            <a:xfrm flipH="1">
              <a:off x="4574880" y="1663714"/>
              <a:ext cx="2749530" cy="269492"/>
            </a:xfrm>
            <a:prstGeom prst="rect">
              <a:avLst/>
            </a:prstGeom>
            <a:ln>
              <a:noFill/>
            </a:ln>
            <a:extLst>
              <a:ext uri="{53640926-AAD7-44D8-BBD7-CCE9431645EC}">
                <a14:shadowObscured xmlns:a14="http://schemas.microsoft.com/office/drawing/2010/main"/>
              </a:ext>
            </a:extLst>
          </p:spPr>
        </p:pic>
        <p:sp>
          <p:nvSpPr>
            <p:cNvPr id="40" name="TextBox 39">
              <a:extLst>
                <a:ext uri="{FF2B5EF4-FFF2-40B4-BE49-F238E27FC236}">
                  <a16:creationId xmlns:a16="http://schemas.microsoft.com/office/drawing/2014/main" id="{5363D159-325A-4118-98DA-30FE3C5A48D4}"/>
                </a:ext>
              </a:extLst>
            </p:cNvPr>
            <p:cNvSpPr txBox="1"/>
            <p:nvPr/>
          </p:nvSpPr>
          <p:spPr>
            <a:xfrm>
              <a:off x="4580495" y="1668372"/>
              <a:ext cx="1602420" cy="246221"/>
            </a:xfrm>
            <a:prstGeom prst="rect">
              <a:avLst/>
            </a:prstGeom>
            <a:noFill/>
          </p:spPr>
          <p:txBody>
            <a:bodyPr wrap="square" rtlCol="0">
              <a:spAutoFit/>
            </a:bodyPr>
            <a:lstStyle/>
            <a:p>
              <a:r>
                <a:rPr lang="en-US" sz="1000" b="1">
                  <a:solidFill>
                    <a:schemeClr val="bg1"/>
                  </a:solidFill>
                  <a:latin typeface="+mj-lt"/>
                </a:rPr>
                <a:t>PHÒNG PHÂN TÍCH VÀ TƯ VẤN ĐẦU TƯ</a:t>
              </a:r>
              <a:endParaRPr lang="vi-VN" sz="1000" b="1">
                <a:solidFill>
                  <a:schemeClr val="bg1"/>
                </a:solidFill>
                <a:latin typeface="+mj-lt"/>
              </a:endParaRPr>
            </a:p>
          </p:txBody>
        </p:sp>
      </p:grpSp>
      <p:sp>
        <p:nvSpPr>
          <p:cNvPr id="41" name="TextBox 40">
            <a:extLst>
              <a:ext uri="{FF2B5EF4-FFF2-40B4-BE49-F238E27FC236}">
                <a16:creationId xmlns:a16="http://schemas.microsoft.com/office/drawing/2014/main" id="{DCDC366F-BBA4-47B4-AC8F-56A85B909063}"/>
              </a:ext>
            </a:extLst>
          </p:cNvPr>
          <p:cNvSpPr txBox="1"/>
          <p:nvPr/>
        </p:nvSpPr>
        <p:spPr>
          <a:xfrm>
            <a:off x="4024678" y="8591947"/>
            <a:ext cx="1524000" cy="261610"/>
          </a:xfrm>
          <a:prstGeom prst="rect">
            <a:avLst/>
          </a:prstGeom>
          <a:noFill/>
        </p:spPr>
        <p:txBody>
          <a:bodyPr wrap="square" rtlCol="0">
            <a:spAutoFit/>
          </a:bodyPr>
          <a:lstStyle/>
          <a:p>
            <a:r>
              <a:rPr lang="en-GB" sz="1100" b="1">
                <a:latin typeface="+mn-lt"/>
              </a:rPr>
              <a:t>Theo </a:t>
            </a:r>
            <a:r>
              <a:rPr lang="en-GB" sz="1100" b="1" err="1">
                <a:latin typeface="+mn-lt"/>
              </a:rPr>
              <a:t>dõi</a:t>
            </a:r>
            <a:r>
              <a:rPr lang="en-GB" sz="1100" b="1">
                <a:latin typeface="+mn-lt"/>
              </a:rPr>
              <a:t> </a:t>
            </a:r>
            <a:r>
              <a:rPr lang="en-GB" sz="1100" b="1" err="1">
                <a:latin typeface="+mn-lt"/>
              </a:rPr>
              <a:t>chúng</a:t>
            </a:r>
            <a:r>
              <a:rPr lang="en-GB" sz="1100" b="1">
                <a:latin typeface="+mn-lt"/>
              </a:rPr>
              <a:t> </a:t>
            </a:r>
            <a:r>
              <a:rPr lang="en-GB" sz="1100" b="1" err="1">
                <a:latin typeface="+mn-lt"/>
              </a:rPr>
              <a:t>tôi</a:t>
            </a:r>
            <a:r>
              <a:rPr lang="en-GB" sz="1100" b="1">
                <a:latin typeface="+mn-lt"/>
              </a:rPr>
              <a:t> </a:t>
            </a:r>
            <a:r>
              <a:rPr lang="en-GB" sz="1100" b="1" err="1">
                <a:latin typeface="+mn-lt"/>
              </a:rPr>
              <a:t>tại</a:t>
            </a:r>
            <a:r>
              <a:rPr lang="en-GB" sz="1100" b="1">
                <a:latin typeface="+mn-lt"/>
              </a:rPr>
              <a:t>:</a:t>
            </a:r>
            <a:endParaRPr lang="en-US" sz="1100" b="1">
              <a:latin typeface="+mn-lt"/>
            </a:endParaRPr>
          </a:p>
        </p:txBody>
      </p:sp>
    </p:spTree>
    <p:extLst>
      <p:ext uri="{BB962C8B-B14F-4D97-AF65-F5344CB8AC3E}">
        <p14:creationId xmlns:p14="http://schemas.microsoft.com/office/powerpoint/2010/main" val="2949980538"/>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37195</TotalTime>
  <Words>1850</Words>
  <Application>Microsoft Office PowerPoint</Application>
  <PresentationFormat>Custom</PresentationFormat>
  <Paragraphs>701</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(Headings)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Word - Morning brief_2023.10.26</dc:title>
  <dc:creator>quynhpv</dc:creator>
  <cp:lastModifiedBy>Dinh Quoc Khanh</cp:lastModifiedBy>
  <cp:revision>5355</cp:revision>
  <cp:lastPrinted>2025-09-08T10:27:46Z</cp:lastPrinted>
  <dcterms:created xsi:type="dcterms:W3CDTF">2023-12-06T08:30:28Z</dcterms:created>
  <dcterms:modified xsi:type="dcterms:W3CDTF">2025-09-26T09:46:29Z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2023-10-26T00:00:00Z</vt:filetime>
  </property>
  <property fmtid="{D5CDD505-2E9C-101B-9397-08002B2CF9AE}" pid="3" name="LastSaved">
    <vt:filetime>2023-12-06T00:00:00Z</vt:filetime>
  </property>
  <property fmtid="{D5CDD505-2E9C-101B-9397-08002B2CF9AE}" pid="4" name="Producer">
    <vt:lpwstr>3-Heights(TM) PDF Security Shell 4.8.25.2 (http://www.pdf-tools.com)</vt:lpwstr>
  </property>
</Properties>
</file>